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9" r:id="rId2"/>
    <p:sldId id="280" r:id="rId3"/>
    <p:sldId id="311" r:id="rId4"/>
    <p:sldId id="258" r:id="rId5"/>
    <p:sldId id="259" r:id="rId6"/>
    <p:sldId id="260" r:id="rId7"/>
    <p:sldId id="298" r:id="rId8"/>
    <p:sldId id="262" r:id="rId9"/>
    <p:sldId id="322" r:id="rId10"/>
    <p:sldId id="313" r:id="rId11"/>
    <p:sldId id="269" r:id="rId12"/>
    <p:sldId id="299" r:id="rId13"/>
    <p:sldId id="263" r:id="rId14"/>
    <p:sldId id="301" r:id="rId15"/>
    <p:sldId id="267" r:id="rId16"/>
    <p:sldId id="293" r:id="rId17"/>
    <p:sldId id="294" r:id="rId18"/>
    <p:sldId id="303" r:id="rId19"/>
    <p:sldId id="315" r:id="rId20"/>
    <p:sldId id="318" r:id="rId21"/>
    <p:sldId id="320" r:id="rId22"/>
    <p:sldId id="321" r:id="rId23"/>
    <p:sldId id="308" r:id="rId24"/>
    <p:sldId id="278" r:id="rId25"/>
    <p:sldId id="30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1C824120-9602-4102-88CF-7667AF8B52EE}">
          <p14:sldIdLst>
            <p14:sldId id="319"/>
            <p14:sldId id="280"/>
            <p14:sldId id="311"/>
            <p14:sldId id="258"/>
            <p14:sldId id="259"/>
            <p14:sldId id="260"/>
            <p14:sldId id="298"/>
            <p14:sldId id="262"/>
            <p14:sldId id="322"/>
            <p14:sldId id="313"/>
            <p14:sldId id="269"/>
            <p14:sldId id="299"/>
            <p14:sldId id="263"/>
            <p14:sldId id="301"/>
            <p14:sldId id="267"/>
            <p14:sldId id="293"/>
            <p14:sldId id="294"/>
            <p14:sldId id="303"/>
            <p14:sldId id="315"/>
            <p14:sldId id="318"/>
            <p14:sldId id="320"/>
            <p14:sldId id="321"/>
            <p14:sldId id="308"/>
            <p14:sldId id="27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AFE8"/>
    <a:srgbClr val="9CDBFF"/>
    <a:srgbClr val="F2E3B3"/>
    <a:srgbClr val="F09435"/>
    <a:srgbClr val="FAF2C5"/>
    <a:srgbClr val="F5DDC9"/>
    <a:srgbClr val="F79C83"/>
    <a:srgbClr val="FFE09C"/>
    <a:srgbClr val="F5AE67"/>
    <a:srgbClr val="F855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9F465-2BAA-D0CF-6B33-E35F32EFB1DA}" v="386" dt="2020-12-10T20:49:27.210"/>
    <p1510:client id="{236B1F5A-C5E7-EC47-4093-C1DFFFDEDB0D}" v="137" dt="2020-12-14T12:22:43.499"/>
    <p1510:client id="{3FD480F5-E4AE-E761-A361-24AD21E2F3C2}" v="2" dt="2020-11-23T21:44:38.529"/>
    <p1510:client id="{4A1CBE08-B73E-454C-7AB1-48460F64F314}" v="18" dt="2020-11-25T18:49:55.455"/>
    <p1510:client id="{4CC0C46F-2CB9-FDF5-D9BD-F248BD6FE087}" v="450" dt="2020-11-23T18:41:17.716"/>
    <p1510:client id="{53129B1E-33DB-2048-27F3-9430A6851CDE}" v="17" dt="2020-11-23T18:55:06.720"/>
    <p1510:client id="{59C77C69-1BE5-703A-B0BB-3D2E0DDF4F97}" v="7" dt="2020-12-11T21:02:27.006"/>
    <p1510:client id="{5DCD460E-AD06-49A5-ACCE-6ACE435037EE}" v="333" dt="2020-11-23T15:26:01.051"/>
    <p1510:client id="{5F39124C-AC24-974E-365D-53D435B9A9E3}" v="759" dt="2020-12-13T23:52:27.497"/>
    <p1510:client id="{62D0627F-0A5A-5ECB-6F40-4DD6447D32FC}" v="11" dt="2020-11-27T13:39:20.729"/>
    <p1510:client id="{6B5B1419-59F5-4C48-B029-C8A13D53259F}" v="46" dt="2020-11-30T19:01:39.933"/>
    <p1510:client id="{6C5833B3-CDCD-1E20-3E55-7C3CA96E9801}" v="205" dt="2020-12-09T22:31:36.140"/>
    <p1510:client id="{9FF84661-42BF-402B-BE11-3CB8683C7609}" v="301" dt="2020-11-23T16:05:21.013"/>
    <p1510:client id="{C73DECD9-1168-A621-A5D7-0C303D52B19A}" v="541" dt="2020-12-10T18:29:50.424"/>
    <p1510:client id="{DF6DAA5A-A502-B8F5-71B3-E2AE43E73772}" v="34" dt="2020-11-25T18:24:04.585"/>
    <p1510:client id="{E1DEF9A7-27D0-EB8C-0ABC-900EA7F26C70}" v="337" dt="2020-11-27T14:43:08.069"/>
    <p1510:client id="{E2B7B062-EF00-15DD-5EC6-7667E00E1D7E}" v="570" dt="2020-12-12T22:48:32.863"/>
    <p1510:client id="{E576EA87-9784-4ED0-F9A4-B055D5E5750D}" v="19" dt="2020-11-23T17:45:30.741"/>
    <p1510:client id="{F0F2A175-F405-E096-F7CE-7936EE16D23F}" v="338" dt="2020-12-14T02:04:23.540"/>
    <p1510:client id="{F3C79709-F709-300B-F6BF-F152DEB2039F}" v="943" dt="2020-11-30T23:57:45.9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A469FE0-C8DB-42F5-A79C-D11071490ABD}"/>
              </a:ext>
            </a:extLst>
          </p:cNvPr>
          <p:cNvSpPr txBox="1"/>
          <p:nvPr/>
        </p:nvSpPr>
        <p:spPr>
          <a:xfrm>
            <a:off x="1696277" y="705300"/>
            <a:ext cx="752723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1- CONTEXTUALIZACAO - Pedro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2 - CANVAS - Marta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3 - PROTO PERSONAS - Marta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4 – MAPA DE EMPATIA - Wellington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5 - REQUISITOS - Wellington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6 – ARQ. SOFTWARE -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Kivia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7 - DIAGRAMA DE CLASSE - Pedro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8 – ANALISE DE CONCORRENCIA - Rubens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9 – DIFERENCIAL DA APLICAÇÃO - Rubens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10 – TELAS FIGMAS - Paulo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11 – DEMOSTRAÇÕES BACK E FRONTEND -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Kivia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12 – CONCLUSÃO -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Kivia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39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BC6AD80-939B-4AE8-AA1A-12522FE54B27}"/>
              </a:ext>
            </a:extLst>
          </p:cNvPr>
          <p:cNvSpPr txBox="1"/>
          <p:nvPr/>
        </p:nvSpPr>
        <p:spPr>
          <a:xfrm>
            <a:off x="1166191" y="649357"/>
            <a:ext cx="976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2ª </a:t>
            </a:r>
            <a:r>
              <a:rPr lang="pt-BR" sz="2400" dirty="0" err="1"/>
              <a:t>proto-persona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31351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ctor reto 3">
            <a:extLst>
              <a:ext uri="{FF2B5EF4-FFF2-40B4-BE49-F238E27FC236}">
                <a16:creationId xmlns:a16="http://schemas.microsoft.com/office/drawing/2014/main" id="{4717985F-4B8C-497B-997F-74CD15429907}"/>
              </a:ext>
            </a:extLst>
          </p:cNvPr>
          <p:cNvCxnSpPr/>
          <p:nvPr/>
        </p:nvCxnSpPr>
        <p:spPr>
          <a:xfrm flipH="1">
            <a:off x="135467" y="101600"/>
            <a:ext cx="11954933" cy="4842933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B3C97EB6-6775-4D3D-90AE-06C6A41D7CC6}"/>
              </a:ext>
            </a:extLst>
          </p:cNvPr>
          <p:cNvSpPr/>
          <p:nvPr/>
        </p:nvSpPr>
        <p:spPr>
          <a:xfrm>
            <a:off x="135467" y="101600"/>
            <a:ext cx="11954933" cy="6649156"/>
          </a:xfrm>
          <a:prstGeom prst="rect">
            <a:avLst/>
          </a:prstGeom>
          <a:noFill/>
          <a:ln w="15875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196D88F-C5CB-4D18-BBC0-E00196C448CE}"/>
              </a:ext>
            </a:extLst>
          </p:cNvPr>
          <p:cNvCxnSpPr>
            <a:cxnSpLocks/>
          </p:cNvCxnSpPr>
          <p:nvPr/>
        </p:nvCxnSpPr>
        <p:spPr>
          <a:xfrm>
            <a:off x="118533" y="101600"/>
            <a:ext cx="11938000" cy="4827578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4">
            <a:extLst>
              <a:ext uri="{FF2B5EF4-FFF2-40B4-BE49-F238E27FC236}">
                <a16:creationId xmlns:a16="http://schemas.microsoft.com/office/drawing/2014/main" id="{DB5FAD81-1354-45EB-B7DA-BC70FDE5C188}"/>
              </a:ext>
            </a:extLst>
          </p:cNvPr>
          <p:cNvSpPr txBox="1"/>
          <p:nvPr/>
        </p:nvSpPr>
        <p:spPr>
          <a:xfrm>
            <a:off x="5159022" y="112799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latin typeface="Century Gothic" panose="020B0502020202020204" pitchFamily="34" charset="0"/>
              </a:rPr>
              <a:t>Pensa e sente: </a:t>
            </a:r>
          </a:p>
        </p:txBody>
      </p:sp>
      <p:sp>
        <p:nvSpPr>
          <p:cNvPr id="5" name="CaixaDeTexto 7">
            <a:extLst>
              <a:ext uri="{FF2B5EF4-FFF2-40B4-BE49-F238E27FC236}">
                <a16:creationId xmlns:a16="http://schemas.microsoft.com/office/drawing/2014/main" id="{7CCE4919-47BF-4883-943C-E7FB20262D81}"/>
              </a:ext>
            </a:extLst>
          </p:cNvPr>
          <p:cNvSpPr txBox="1"/>
          <p:nvPr/>
        </p:nvSpPr>
        <p:spPr>
          <a:xfrm>
            <a:off x="8456151" y="4959889"/>
            <a:ext cx="1616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latin typeface="Century Gothic" panose="020B0502020202020204" pitchFamily="34" charset="0"/>
              </a:rPr>
              <a:t>Necessidade: </a:t>
            </a:r>
          </a:p>
        </p:txBody>
      </p:sp>
      <p:sp>
        <p:nvSpPr>
          <p:cNvPr id="6" name="CaixaDeTexto 8">
            <a:extLst>
              <a:ext uri="{FF2B5EF4-FFF2-40B4-BE49-F238E27FC236}">
                <a16:creationId xmlns:a16="http://schemas.microsoft.com/office/drawing/2014/main" id="{517B59DE-2502-4D5D-B7E9-1409ABF4ADC9}"/>
              </a:ext>
            </a:extLst>
          </p:cNvPr>
          <p:cNvSpPr txBox="1"/>
          <p:nvPr/>
        </p:nvSpPr>
        <p:spPr>
          <a:xfrm>
            <a:off x="10072299" y="1273640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latin typeface="Century Gothic" panose="020B0502020202020204" pitchFamily="34" charset="0"/>
              </a:rPr>
              <a:t>O que vê:</a:t>
            </a:r>
          </a:p>
        </p:txBody>
      </p:sp>
      <p:sp>
        <p:nvSpPr>
          <p:cNvPr id="7" name="CaixaDeTexto 9">
            <a:extLst>
              <a:ext uri="{FF2B5EF4-FFF2-40B4-BE49-F238E27FC236}">
                <a16:creationId xmlns:a16="http://schemas.microsoft.com/office/drawing/2014/main" id="{9F00254A-3D96-48B9-8B23-B47C7FB613F7}"/>
              </a:ext>
            </a:extLst>
          </p:cNvPr>
          <p:cNvSpPr txBox="1"/>
          <p:nvPr/>
        </p:nvSpPr>
        <p:spPr>
          <a:xfrm>
            <a:off x="725400" y="1273640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latin typeface="Century Gothic" panose="020B0502020202020204" pitchFamily="34" charset="0"/>
              </a:rPr>
              <a:t>O que ouve:</a:t>
            </a:r>
          </a:p>
        </p:txBody>
      </p:sp>
      <p:sp>
        <p:nvSpPr>
          <p:cNvPr id="8" name="CaixaDeTexto 10">
            <a:extLst>
              <a:ext uri="{FF2B5EF4-FFF2-40B4-BE49-F238E27FC236}">
                <a16:creationId xmlns:a16="http://schemas.microsoft.com/office/drawing/2014/main" id="{B7718779-E2CE-4994-B0F6-C040DD610895}"/>
              </a:ext>
            </a:extLst>
          </p:cNvPr>
          <p:cNvSpPr txBox="1"/>
          <p:nvPr/>
        </p:nvSpPr>
        <p:spPr>
          <a:xfrm>
            <a:off x="3932509" y="343824"/>
            <a:ext cx="4623189" cy="203132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/>
              </a:rPr>
              <a:t>Tenho medo de adquirir e levar a doença para o meu 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/>
              </a:rPr>
              <a:t>Será que o mercado vai estar muito cheio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/>
              </a:rPr>
              <a:t>Será que eu vou conseguir trazer todas aquelas sacolas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/>
              </a:rPr>
              <a:t>Dor no joelho;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/>
              </a:rPr>
              <a:t>Medo de sofrer algum acidente na rua;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/>
              </a:rPr>
              <a:t>Medo de se cansar em vão;</a:t>
            </a:r>
          </a:p>
          <a:p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</p:txBody>
      </p:sp>
      <p:sp>
        <p:nvSpPr>
          <p:cNvPr id="9" name="CaixaDeTexto 11">
            <a:extLst>
              <a:ext uri="{FF2B5EF4-FFF2-40B4-BE49-F238E27FC236}">
                <a16:creationId xmlns:a16="http://schemas.microsoft.com/office/drawing/2014/main" id="{1A1DA294-AA49-49D5-92EE-20D18F5A38FC}"/>
              </a:ext>
            </a:extLst>
          </p:cNvPr>
          <p:cNvSpPr txBox="1"/>
          <p:nvPr/>
        </p:nvSpPr>
        <p:spPr>
          <a:xfrm>
            <a:off x="264646" y="1790598"/>
            <a:ext cx="3536289" cy="212365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TW Cen MT"/>
              </a:rPr>
              <a:t>Fique em casa !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TW Cen MT"/>
              </a:rPr>
              <a:t>Notícias  sobre o momento atual;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TW Cen MT"/>
              </a:rPr>
              <a:t>Cuidado com assaltos;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TW Cen MT"/>
              </a:rPr>
              <a:t>Não saia com o objetos de valor;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TW Cen MT"/>
              </a:rPr>
              <a:t>O Senhor não pode sair sozinho;</a:t>
            </a:r>
          </a:p>
          <a:p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</p:txBody>
      </p:sp>
      <p:sp>
        <p:nvSpPr>
          <p:cNvPr id="10" name="CaixaDeTexto 12">
            <a:extLst>
              <a:ext uri="{FF2B5EF4-FFF2-40B4-BE49-F238E27FC236}">
                <a16:creationId xmlns:a16="http://schemas.microsoft.com/office/drawing/2014/main" id="{3DC179E8-B80A-4BDB-9DF8-E01E4C899B12}"/>
              </a:ext>
            </a:extLst>
          </p:cNvPr>
          <p:cNvSpPr txBox="1"/>
          <p:nvPr/>
        </p:nvSpPr>
        <p:spPr>
          <a:xfrm>
            <a:off x="7767120" y="1900884"/>
            <a:ext cx="4244578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Esposa também é aposentada;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Notícias na tv (política, futebol, Roda Roda Jequiti, Programas religiosos);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Amigos , parentes;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</p:txBody>
      </p:sp>
      <p:sp>
        <p:nvSpPr>
          <p:cNvPr id="11" name="CaixaDeTexto 13">
            <a:extLst>
              <a:ext uri="{FF2B5EF4-FFF2-40B4-BE49-F238E27FC236}">
                <a16:creationId xmlns:a16="http://schemas.microsoft.com/office/drawing/2014/main" id="{BB706062-21B2-4D32-BD21-5464493FED77}"/>
              </a:ext>
            </a:extLst>
          </p:cNvPr>
          <p:cNvSpPr txBox="1"/>
          <p:nvPr/>
        </p:nvSpPr>
        <p:spPr>
          <a:xfrm>
            <a:off x="3730335" y="3747543"/>
            <a:ext cx="4719120" cy="276998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/>
              </a:rPr>
              <a:t>Jogo do bicho, bingo, dominó, truco;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/>
              </a:rPr>
              <a:t>Fisioterapia;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/>
              </a:rPr>
              <a:t>Cuidar das plantas, dos animais;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/>
              </a:rPr>
              <a:t>Reclama sobre a entregadores dos apps convencionais;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/>
              </a:rPr>
              <a:t>Fala sobre pescaria;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latin typeface="Century Gothic" panose="020B0502020202020204" pitchFamily="34" charset="0"/>
            </a:endParaRPr>
          </a:p>
        </p:txBody>
      </p:sp>
      <p:sp>
        <p:nvSpPr>
          <p:cNvPr id="12" name="CaixaDeTexto 14">
            <a:extLst>
              <a:ext uri="{FF2B5EF4-FFF2-40B4-BE49-F238E27FC236}">
                <a16:creationId xmlns:a16="http://schemas.microsoft.com/office/drawing/2014/main" id="{BCFB7768-8DE2-4B91-9A29-1817C45B6402}"/>
              </a:ext>
            </a:extLst>
          </p:cNvPr>
          <p:cNvSpPr txBox="1"/>
          <p:nvPr/>
        </p:nvSpPr>
        <p:spPr>
          <a:xfrm>
            <a:off x="394834" y="5123769"/>
            <a:ext cx="6096000" cy="264687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Não consigo me deslocar até a farmácia(Mercado) por problemas no joelho;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Possibilidade de adquirir alguma doença;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Não tenho alguém para ir nos lugares;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Não confio em “certos” apps;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O mercado fica muito longe.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</p:txBody>
      </p:sp>
      <p:sp>
        <p:nvSpPr>
          <p:cNvPr id="13" name="CaixaDeTexto 15">
            <a:extLst>
              <a:ext uri="{FF2B5EF4-FFF2-40B4-BE49-F238E27FC236}">
                <a16:creationId xmlns:a16="http://schemas.microsoft.com/office/drawing/2014/main" id="{41529920-126E-44BB-A619-6FD9C8ED9810}"/>
              </a:ext>
            </a:extLst>
          </p:cNvPr>
          <p:cNvSpPr txBox="1"/>
          <p:nvPr/>
        </p:nvSpPr>
        <p:spPr>
          <a:xfrm>
            <a:off x="6561206" y="5379150"/>
            <a:ext cx="5629871" cy="12926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Ter as compras em sua casa sem comprometer sua saúde;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Mais comodidade e segurança;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Entregadores confiáveis;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App que seja acessível para usar;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</p:txBody>
      </p:sp>
      <p:pic>
        <p:nvPicPr>
          <p:cNvPr id="14" name="Imagem 16">
            <a:extLst>
              <a:ext uri="{FF2B5EF4-FFF2-40B4-BE49-F238E27FC236}">
                <a16:creationId xmlns:a16="http://schemas.microsoft.com/office/drawing/2014/main" id="{66C203FC-D37D-45FD-82DE-F858B4C00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82" y="1719214"/>
            <a:ext cx="2767058" cy="1815882"/>
          </a:xfrm>
          <a:prstGeom prst="rect">
            <a:avLst/>
          </a:prstGeom>
        </p:spPr>
      </p:pic>
      <p:cxnSp>
        <p:nvCxnSpPr>
          <p:cNvPr id="15" name="Conector reto 17">
            <a:extLst>
              <a:ext uri="{FF2B5EF4-FFF2-40B4-BE49-F238E27FC236}">
                <a16:creationId xmlns:a16="http://schemas.microsoft.com/office/drawing/2014/main" id="{EEC6299B-0245-468A-BDC6-41597270ECB5}"/>
              </a:ext>
            </a:extLst>
          </p:cNvPr>
          <p:cNvCxnSpPr/>
          <p:nvPr/>
        </p:nvCxnSpPr>
        <p:spPr>
          <a:xfrm>
            <a:off x="135467" y="4944533"/>
            <a:ext cx="11954933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5">
            <a:extLst>
              <a:ext uri="{FF2B5EF4-FFF2-40B4-BE49-F238E27FC236}">
                <a16:creationId xmlns:a16="http://schemas.microsoft.com/office/drawing/2014/main" id="{A3CFF315-E753-4740-B889-1CEFA5A94198}"/>
              </a:ext>
            </a:extLst>
          </p:cNvPr>
          <p:cNvSpPr txBox="1"/>
          <p:nvPr/>
        </p:nvSpPr>
        <p:spPr>
          <a:xfrm>
            <a:off x="5361465" y="3506993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latin typeface="Century Gothic" panose="020B0502020202020204" pitchFamily="34" charset="0"/>
              </a:rPr>
              <a:t>Fala e faz: </a:t>
            </a:r>
          </a:p>
        </p:txBody>
      </p:sp>
      <p:sp>
        <p:nvSpPr>
          <p:cNvPr id="18" name="CaixaDeTexto 6">
            <a:extLst>
              <a:ext uri="{FF2B5EF4-FFF2-40B4-BE49-F238E27FC236}">
                <a16:creationId xmlns:a16="http://schemas.microsoft.com/office/drawing/2014/main" id="{E61B5150-9CAB-4479-854F-B440B555F68E}"/>
              </a:ext>
            </a:extLst>
          </p:cNvPr>
          <p:cNvSpPr txBox="1"/>
          <p:nvPr/>
        </p:nvSpPr>
        <p:spPr>
          <a:xfrm>
            <a:off x="2094088" y="4935306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latin typeface="Century Gothic" panose="020B0502020202020204" pitchFamily="34" charset="0"/>
              </a:rPr>
              <a:t>Dor: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6EC022-CD8D-4395-860A-669D3CBC6A3C}"/>
              </a:ext>
            </a:extLst>
          </p:cNvPr>
          <p:cNvCxnSpPr/>
          <p:nvPr/>
        </p:nvCxnSpPr>
        <p:spPr>
          <a:xfrm>
            <a:off x="6354618" y="4992254"/>
            <a:ext cx="23090" cy="1766454"/>
          </a:xfrm>
          <a:prstGeom prst="straightConnector1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0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FBC3E86-6A13-4CB5-9A8C-2F5B6BD4C813}"/>
              </a:ext>
            </a:extLst>
          </p:cNvPr>
          <p:cNvSpPr/>
          <p:nvPr/>
        </p:nvSpPr>
        <p:spPr>
          <a:xfrm>
            <a:off x="1898073" y="3422071"/>
            <a:ext cx="1570183" cy="161638"/>
          </a:xfrm>
          <a:prstGeom prst="roundRect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9" descr="Shape, circle&#10;&#10;Description automatically generated">
            <a:extLst>
              <a:ext uri="{FF2B5EF4-FFF2-40B4-BE49-F238E27FC236}">
                <a16:creationId xmlns:a16="http://schemas.microsoft.com/office/drawing/2014/main" id="{6FA5210C-63C8-4216-83E4-B4757FC03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491" y="3950120"/>
            <a:ext cx="2743200" cy="2837032"/>
          </a:xfrm>
          <a:prstGeom prst="rect">
            <a:avLst/>
          </a:prstGeom>
        </p:spPr>
      </p:pic>
      <p:pic>
        <p:nvPicPr>
          <p:cNvPr id="7" name="Picture 7" descr="A picture containing object, lamp, computer, cat&#10;&#10;Description automatically generated">
            <a:extLst>
              <a:ext uri="{FF2B5EF4-FFF2-40B4-BE49-F238E27FC236}">
                <a16:creationId xmlns:a16="http://schemas.microsoft.com/office/drawing/2014/main" id="{D6A950EE-A92B-4611-87F5-D1E3DD75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09" y="10163"/>
            <a:ext cx="2743200" cy="1780764"/>
          </a:xfrm>
          <a:prstGeom prst="rect">
            <a:avLst/>
          </a:prstGeom>
        </p:spPr>
      </p:pic>
      <p:pic>
        <p:nvPicPr>
          <p:cNvPr id="8" name="Picture 13" descr="A picture containing person, person, kite, looking&#10;&#10;Description automatically generated">
            <a:extLst>
              <a:ext uri="{FF2B5EF4-FFF2-40B4-BE49-F238E27FC236}">
                <a16:creationId xmlns:a16="http://schemas.microsoft.com/office/drawing/2014/main" id="{58266BB1-290B-4023-9101-6E1BAFCE6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" y="3283255"/>
            <a:ext cx="2743200" cy="3962944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B9FF63E-213B-49F1-AE79-F2D451F6E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pic>
        <p:nvPicPr>
          <p:cNvPr id="14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6FFB8C93-07B2-4FE6-AA7F-03C11B548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2" y="145278"/>
            <a:ext cx="2743200" cy="3380898"/>
          </a:xfrm>
          <a:prstGeom prst="rect">
            <a:avLst/>
          </a:prstGeom>
        </p:spPr>
      </p:pic>
      <p:pic>
        <p:nvPicPr>
          <p:cNvPr id="18" name="Picture 20" descr="Icon&#10;&#10;Description automatically generated">
            <a:extLst>
              <a:ext uri="{FF2B5EF4-FFF2-40B4-BE49-F238E27FC236}">
                <a16:creationId xmlns:a16="http://schemas.microsoft.com/office/drawing/2014/main" id="{2C0B5DCC-C9CA-4C70-A108-B49835C4B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764" y="2265218"/>
            <a:ext cx="1219200" cy="1219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E38F0C5-3B76-4A40-B89B-FF234D6161D5}"/>
              </a:ext>
            </a:extLst>
          </p:cNvPr>
          <p:cNvSpPr/>
          <p:nvPr/>
        </p:nvSpPr>
        <p:spPr>
          <a:xfrm>
            <a:off x="5638800" y="247073"/>
            <a:ext cx="5761180" cy="5622635"/>
          </a:xfrm>
          <a:prstGeom prst="ellipse">
            <a:avLst/>
          </a:prstGeom>
          <a:solidFill>
            <a:srgbClr val="F2E3B3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0BBEB6-238A-47F2-BDA2-F9B7CE51E431}"/>
              </a:ext>
            </a:extLst>
          </p:cNvPr>
          <p:cNvSpPr/>
          <p:nvPr/>
        </p:nvSpPr>
        <p:spPr>
          <a:xfrm>
            <a:off x="5019676" y="782494"/>
            <a:ext cx="2285998" cy="2285997"/>
          </a:xfrm>
          <a:prstGeom prst="ellipse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7" descr="Icon&#10;&#10;Description automatically generated">
            <a:extLst>
              <a:ext uri="{FF2B5EF4-FFF2-40B4-BE49-F238E27FC236}">
                <a16:creationId xmlns:a16="http://schemas.microsoft.com/office/drawing/2014/main" id="{16EDA0E3-B67C-4502-9B8C-09BBEEB27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037" y="1249218"/>
            <a:ext cx="1369291" cy="135774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B7351F6-517C-41C4-9196-1D387D4751A1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0FB7691E-4E16-470B-9B19-3D7C223DB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5544126"/>
            <a:ext cx="872837" cy="849747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D49865A-46FE-469F-B022-5A1D1B84C318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2AA35F-84BE-49EF-8AEF-735C0DB58B8B}"/>
              </a:ext>
            </a:extLst>
          </p:cNvPr>
          <p:cNvSpPr/>
          <p:nvPr/>
        </p:nvSpPr>
        <p:spPr>
          <a:xfrm>
            <a:off x="6382039" y="4950402"/>
            <a:ext cx="1662544" cy="1627907"/>
          </a:xfrm>
          <a:prstGeom prst="ellipse">
            <a:avLst/>
          </a:prstGeom>
          <a:solidFill>
            <a:srgbClr val="F09435">
              <a:alpha val="66000"/>
            </a:srgbClr>
          </a:solidFill>
          <a:ln>
            <a:solidFill>
              <a:srgbClr val="F09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27DF21F3-33DC-4A9B-8115-D75AE6AA2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5673" y="5243945"/>
            <a:ext cx="1022928" cy="103447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0C16A4B-68CC-4A62-A6DC-D4A6CFA14897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1" descr="Icon&#10;&#10;Description automatically generated">
            <a:extLst>
              <a:ext uri="{FF2B5EF4-FFF2-40B4-BE49-F238E27FC236}">
                <a16:creationId xmlns:a16="http://schemas.microsoft.com/office/drawing/2014/main" id="{4AF8CA44-442A-4227-9E22-8A6664BF0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309" y="452581"/>
            <a:ext cx="1126837" cy="1126837"/>
          </a:xfrm>
          <a:prstGeom prst="rect">
            <a:avLst/>
          </a:prstGeom>
        </p:spPr>
      </p:pic>
      <p:sp>
        <p:nvSpPr>
          <p:cNvPr id="20" name="TextBox 1">
            <a:extLst>
              <a:ext uri="{FF2B5EF4-FFF2-40B4-BE49-F238E27FC236}">
                <a16:creationId xmlns:a16="http://schemas.microsoft.com/office/drawing/2014/main" id="{8B0D27D5-7422-45F7-868B-A964A771F6CC}"/>
              </a:ext>
            </a:extLst>
          </p:cNvPr>
          <p:cNvSpPr txBox="1"/>
          <p:nvPr/>
        </p:nvSpPr>
        <p:spPr>
          <a:xfrm>
            <a:off x="433905" y="2902247"/>
            <a:ext cx="4159938" cy="7694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>
                <a:latin typeface="TW Cen MT"/>
                <a:cs typeface="Calibri"/>
              </a:rPr>
              <a:t>Requisitos</a:t>
            </a:r>
            <a:endParaRPr lang="en-US" sz="4400" dirty="0">
              <a:latin typeface="TW Cen M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30971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3F18E40-2692-41C8-A0B4-DFE08F359DB9}"/>
              </a:ext>
            </a:extLst>
          </p:cNvPr>
          <p:cNvSpPr/>
          <p:nvPr/>
        </p:nvSpPr>
        <p:spPr>
          <a:xfrm>
            <a:off x="5257800" y="662708"/>
            <a:ext cx="1685636" cy="138546"/>
          </a:xfrm>
          <a:prstGeom prst="roundRect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66F59F-0EDF-4C1A-A59B-9201539DDF64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BB007A-B121-48E3-A632-9E496C5DCE77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1828382B-38CA-47C7-B60B-58C9FB07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E3A8C99A-FB42-4FE2-86BC-5ED539B8F749}"/>
              </a:ext>
            </a:extLst>
          </p:cNvPr>
          <p:cNvSpPr txBox="1"/>
          <p:nvPr/>
        </p:nvSpPr>
        <p:spPr>
          <a:xfrm>
            <a:off x="5082309" y="314036"/>
            <a:ext cx="2743200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 err="1">
                <a:latin typeface="TW Cen MT"/>
                <a:cs typeface="Calibri"/>
              </a:rPr>
              <a:t>Requisitos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57EE5B-23C8-4566-92DC-839C5324D5C8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F0CBEC5-221E-4E1B-B900-0B77E2F37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47" y="1390420"/>
            <a:ext cx="11326806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87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FBC3E86-6A13-4CB5-9A8C-2F5B6BD4C813}"/>
              </a:ext>
            </a:extLst>
          </p:cNvPr>
          <p:cNvSpPr/>
          <p:nvPr/>
        </p:nvSpPr>
        <p:spPr>
          <a:xfrm>
            <a:off x="1898073" y="3422071"/>
            <a:ext cx="2736273" cy="184728"/>
          </a:xfrm>
          <a:prstGeom prst="roundRect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9" descr="Shape, circle&#10;&#10;Description automatically generated">
            <a:extLst>
              <a:ext uri="{FF2B5EF4-FFF2-40B4-BE49-F238E27FC236}">
                <a16:creationId xmlns:a16="http://schemas.microsoft.com/office/drawing/2014/main" id="{6FA5210C-63C8-4216-83E4-B4757FC03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491" y="3950120"/>
            <a:ext cx="2743200" cy="2837032"/>
          </a:xfrm>
          <a:prstGeom prst="rect">
            <a:avLst/>
          </a:prstGeom>
        </p:spPr>
      </p:pic>
      <p:pic>
        <p:nvPicPr>
          <p:cNvPr id="7" name="Picture 7" descr="A picture containing object, lamp, computer, cat&#10;&#10;Description automatically generated">
            <a:extLst>
              <a:ext uri="{FF2B5EF4-FFF2-40B4-BE49-F238E27FC236}">
                <a16:creationId xmlns:a16="http://schemas.microsoft.com/office/drawing/2014/main" id="{D6A950EE-A92B-4611-87F5-D1E3DD75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09" y="10163"/>
            <a:ext cx="2743200" cy="1780764"/>
          </a:xfrm>
          <a:prstGeom prst="rect">
            <a:avLst/>
          </a:prstGeom>
        </p:spPr>
      </p:pic>
      <p:pic>
        <p:nvPicPr>
          <p:cNvPr id="8" name="Picture 13" descr="A picture containing person, person, kite, looking&#10;&#10;Description automatically generated">
            <a:extLst>
              <a:ext uri="{FF2B5EF4-FFF2-40B4-BE49-F238E27FC236}">
                <a16:creationId xmlns:a16="http://schemas.microsoft.com/office/drawing/2014/main" id="{58266BB1-290B-4023-9101-6E1BAFCE6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" y="3283255"/>
            <a:ext cx="2743200" cy="3962944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B9FF63E-213B-49F1-AE79-F2D451F6E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pic>
        <p:nvPicPr>
          <p:cNvPr id="14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6FFB8C93-07B2-4FE6-AA7F-03C11B548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2" y="145278"/>
            <a:ext cx="2743200" cy="3380898"/>
          </a:xfrm>
          <a:prstGeom prst="rect">
            <a:avLst/>
          </a:prstGeom>
        </p:spPr>
      </p:pic>
      <p:pic>
        <p:nvPicPr>
          <p:cNvPr id="18" name="Picture 20" descr="Icon&#10;&#10;Description automatically generated">
            <a:extLst>
              <a:ext uri="{FF2B5EF4-FFF2-40B4-BE49-F238E27FC236}">
                <a16:creationId xmlns:a16="http://schemas.microsoft.com/office/drawing/2014/main" id="{2C0B5DCC-C9CA-4C70-A108-B49835C4B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764" y="2265218"/>
            <a:ext cx="1219200" cy="1219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E38F0C5-3B76-4A40-B89B-FF234D6161D5}"/>
              </a:ext>
            </a:extLst>
          </p:cNvPr>
          <p:cNvSpPr/>
          <p:nvPr/>
        </p:nvSpPr>
        <p:spPr>
          <a:xfrm>
            <a:off x="5638800" y="247073"/>
            <a:ext cx="5761180" cy="5622635"/>
          </a:xfrm>
          <a:prstGeom prst="ellipse">
            <a:avLst/>
          </a:prstGeom>
          <a:solidFill>
            <a:srgbClr val="F2E3B3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0BBEB6-238A-47F2-BDA2-F9B7CE51E431}"/>
              </a:ext>
            </a:extLst>
          </p:cNvPr>
          <p:cNvSpPr/>
          <p:nvPr/>
        </p:nvSpPr>
        <p:spPr>
          <a:xfrm>
            <a:off x="5019676" y="782494"/>
            <a:ext cx="2285998" cy="2285997"/>
          </a:xfrm>
          <a:prstGeom prst="ellipse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7" descr="Icon&#10;&#10;Description automatically generated">
            <a:extLst>
              <a:ext uri="{FF2B5EF4-FFF2-40B4-BE49-F238E27FC236}">
                <a16:creationId xmlns:a16="http://schemas.microsoft.com/office/drawing/2014/main" id="{16EDA0E3-B67C-4502-9B8C-09BBEEB27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037" y="1249218"/>
            <a:ext cx="1369291" cy="135774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B7351F6-517C-41C4-9196-1D387D4751A1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0FB7691E-4E16-470B-9B19-3D7C223DB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5544126"/>
            <a:ext cx="872837" cy="849747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D49865A-46FE-469F-B022-5A1D1B84C318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2AA35F-84BE-49EF-8AEF-735C0DB58B8B}"/>
              </a:ext>
            </a:extLst>
          </p:cNvPr>
          <p:cNvSpPr/>
          <p:nvPr/>
        </p:nvSpPr>
        <p:spPr>
          <a:xfrm>
            <a:off x="6382039" y="4950402"/>
            <a:ext cx="1662544" cy="1627907"/>
          </a:xfrm>
          <a:prstGeom prst="ellipse">
            <a:avLst/>
          </a:prstGeom>
          <a:solidFill>
            <a:srgbClr val="F09435">
              <a:alpha val="66000"/>
            </a:srgbClr>
          </a:solidFill>
          <a:ln>
            <a:solidFill>
              <a:srgbClr val="F09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27DF21F3-33DC-4A9B-8115-D75AE6AA2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5673" y="5243945"/>
            <a:ext cx="1022928" cy="103447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0C16A4B-68CC-4A62-A6DC-D4A6CFA14897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1" descr="Icon&#10;&#10;Description automatically generated">
            <a:extLst>
              <a:ext uri="{FF2B5EF4-FFF2-40B4-BE49-F238E27FC236}">
                <a16:creationId xmlns:a16="http://schemas.microsoft.com/office/drawing/2014/main" id="{4AF8CA44-442A-4227-9E22-8A6664BF0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309" y="452581"/>
            <a:ext cx="1126837" cy="1126837"/>
          </a:xfrm>
          <a:prstGeom prst="rect">
            <a:avLst/>
          </a:prstGeom>
        </p:spPr>
      </p:pic>
      <p:sp>
        <p:nvSpPr>
          <p:cNvPr id="20" name="TextBox 1">
            <a:extLst>
              <a:ext uri="{FF2B5EF4-FFF2-40B4-BE49-F238E27FC236}">
                <a16:creationId xmlns:a16="http://schemas.microsoft.com/office/drawing/2014/main" id="{5F5142F0-803E-4911-B61B-3CAF2D331716}"/>
              </a:ext>
            </a:extLst>
          </p:cNvPr>
          <p:cNvSpPr txBox="1"/>
          <p:nvPr/>
        </p:nvSpPr>
        <p:spPr>
          <a:xfrm>
            <a:off x="964994" y="2264064"/>
            <a:ext cx="4159938" cy="212365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err="1">
                <a:latin typeface="TW Cen MT"/>
                <a:cs typeface="Calibri" panose="020F0502020204030204"/>
              </a:rPr>
              <a:t>Arquitetura</a:t>
            </a:r>
            <a:r>
              <a:rPr lang="en-US" sz="4400" dirty="0">
                <a:latin typeface="TW Cen MT"/>
                <a:cs typeface="Calibri" panose="020F0502020204030204"/>
              </a:rPr>
              <a:t> de Software</a:t>
            </a:r>
          </a:p>
          <a:p>
            <a:pPr algn="ctr"/>
            <a:endParaRPr lang="en-US" sz="4400" dirty="0">
              <a:latin typeface="TW Cen M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20237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1828382B-38CA-47C7-B60B-58C9FB07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39C204-BC37-4AF3-AA68-2B98154A5B46}"/>
              </a:ext>
            </a:extLst>
          </p:cNvPr>
          <p:cNvSpPr/>
          <p:nvPr/>
        </p:nvSpPr>
        <p:spPr>
          <a:xfrm>
            <a:off x="4819074" y="3549073"/>
            <a:ext cx="2840181" cy="2424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9C9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DFB099D3-93CC-4BBF-88D3-6A2FD2740CBC}"/>
              </a:ext>
            </a:extLst>
          </p:cNvPr>
          <p:cNvSpPr txBox="1"/>
          <p:nvPr/>
        </p:nvSpPr>
        <p:spPr>
          <a:xfrm>
            <a:off x="4932220" y="3650673"/>
            <a:ext cx="2546928" cy="270843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latin typeface="TW Cen MT"/>
              </a:rPr>
              <a:t>ClientSide</a:t>
            </a:r>
            <a:r>
              <a:rPr lang="en-US" sz="2000" b="1" dirty="0">
                <a:latin typeface="TW Cen MT"/>
              </a:rPr>
              <a:t> Web</a:t>
            </a:r>
            <a:r>
              <a:rPr lang="en-US" sz="2000" dirty="0">
                <a:latin typeface="TW Cen MT"/>
              </a:rPr>
              <a:t> </a:t>
            </a:r>
            <a:endParaRPr lang="en-US" dirty="0"/>
          </a:p>
          <a:p>
            <a:pPr algn="ctr"/>
            <a:endParaRPr lang="en-US" sz="2000" dirty="0">
              <a:latin typeface="TW Cen MT"/>
              <a:cs typeface="Calibri"/>
            </a:endParaRPr>
          </a:p>
          <a:p>
            <a:pPr algn="ctr"/>
            <a:r>
              <a:rPr lang="en-US" sz="2000" dirty="0">
                <a:latin typeface="TW Cen MT"/>
                <a:cs typeface="Calibri"/>
              </a:rPr>
              <a:t>[Container : React]</a:t>
            </a:r>
          </a:p>
          <a:p>
            <a:pPr algn="ctr"/>
            <a:endParaRPr lang="en-US" sz="2000" dirty="0">
              <a:latin typeface="TW Cen MT"/>
              <a:cs typeface="Calibri"/>
            </a:endParaRPr>
          </a:p>
          <a:p>
            <a:pPr algn="ctr"/>
            <a:r>
              <a:rPr lang="en-US" dirty="0" err="1">
                <a:latin typeface="TW Cen MT"/>
                <a:cs typeface="Calibri"/>
              </a:rPr>
              <a:t>Cadastro</a:t>
            </a:r>
            <a:r>
              <a:rPr lang="en-US" dirty="0">
                <a:latin typeface="TW Cen MT"/>
                <a:cs typeface="Calibri"/>
              </a:rPr>
              <a:t>, Login, dashboard e coleta de </a:t>
            </a:r>
            <a:r>
              <a:rPr lang="en-US" dirty="0" err="1">
                <a:latin typeface="TW Cen MT"/>
                <a:cs typeface="Calibri"/>
              </a:rPr>
              <a:t>geocalização</a:t>
            </a:r>
            <a:r>
              <a:rPr lang="en-US" dirty="0">
                <a:latin typeface="TW Cen MT"/>
                <a:cs typeface="Calibri"/>
              </a:rPr>
              <a:t> 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B7F15F1-DE78-44A1-A33F-21A1029B0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17" y="2647414"/>
            <a:ext cx="2528216" cy="2501940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7ED8E812-A265-45A0-B6E5-2257E90EDA97}"/>
              </a:ext>
            </a:extLst>
          </p:cNvPr>
          <p:cNvSpPr txBox="1"/>
          <p:nvPr/>
        </p:nvSpPr>
        <p:spPr>
          <a:xfrm>
            <a:off x="-523607" y="1269524"/>
            <a:ext cx="546155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latin typeface="TW Cen MT"/>
                <a:cs typeface="Calibri"/>
              </a:rPr>
              <a:t>Database: [Container : Azure] 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B423F329-8C54-4219-AE4B-D1E8EAC9C4AA}"/>
              </a:ext>
            </a:extLst>
          </p:cNvPr>
          <p:cNvSpPr txBox="1"/>
          <p:nvPr/>
        </p:nvSpPr>
        <p:spPr>
          <a:xfrm>
            <a:off x="293980" y="1734775"/>
            <a:ext cx="3539836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latin typeface="TW Cen MT"/>
                <a:cs typeface="Calibri"/>
              </a:rPr>
              <a:t>Responsável</a:t>
            </a:r>
            <a:r>
              <a:rPr lang="en-US" sz="1600" dirty="0">
                <a:latin typeface="TW Cen MT"/>
                <a:cs typeface="Calibri"/>
              </a:rPr>
              <a:t> por </a:t>
            </a:r>
            <a:r>
              <a:rPr lang="en-US" sz="1600" dirty="0" err="1">
                <a:latin typeface="TW Cen MT"/>
                <a:cs typeface="Calibri"/>
              </a:rPr>
              <a:t>armazenar</a:t>
            </a:r>
            <a:r>
              <a:rPr lang="en-US" sz="1600" dirty="0">
                <a:latin typeface="TW Cen MT"/>
                <a:cs typeface="Calibri"/>
              </a:rPr>
              <a:t> dados dos </a:t>
            </a:r>
            <a:r>
              <a:rPr lang="en-US" sz="1600" dirty="0" err="1">
                <a:latin typeface="TW Cen MT"/>
                <a:cs typeface="Calibri"/>
              </a:rPr>
              <a:t>solicitantes</a:t>
            </a:r>
            <a:r>
              <a:rPr lang="en-US" sz="1600" dirty="0">
                <a:latin typeface="TW Cen MT"/>
                <a:cs typeface="Calibri"/>
              </a:rPr>
              <a:t> e  </a:t>
            </a:r>
            <a:r>
              <a:rPr lang="en-US" sz="1600" dirty="0" err="1">
                <a:latin typeface="TW Cen MT"/>
                <a:cs typeface="Calibri"/>
              </a:rPr>
              <a:t>entregadores</a:t>
            </a:r>
            <a:r>
              <a:rPr lang="en-US" sz="1600" dirty="0">
                <a:latin typeface="TW Cen MT"/>
                <a:cs typeface="Calibri"/>
              </a:rPr>
              <a:t> e </a:t>
            </a:r>
            <a:r>
              <a:rPr lang="en-US" sz="1600" dirty="0" err="1">
                <a:latin typeface="TW Cen MT"/>
                <a:cs typeface="Calibri"/>
              </a:rPr>
              <a:t>informações</a:t>
            </a:r>
            <a:endParaRPr lang="en-US" sz="1600" dirty="0">
              <a:latin typeface="TW Cen MT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33D303-B612-499E-8198-8CE26C81DA2A}"/>
              </a:ext>
            </a:extLst>
          </p:cNvPr>
          <p:cNvSpPr/>
          <p:nvPr/>
        </p:nvSpPr>
        <p:spPr>
          <a:xfrm>
            <a:off x="4259666" y="620459"/>
            <a:ext cx="7330167" cy="5939936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0CE051-6008-4CB2-8C8B-6CF4C963C5A0}"/>
              </a:ext>
            </a:extLst>
          </p:cNvPr>
          <p:cNvSpPr/>
          <p:nvPr/>
        </p:nvSpPr>
        <p:spPr>
          <a:xfrm>
            <a:off x="6781800" y="743526"/>
            <a:ext cx="2840181" cy="24245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4B1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6C98826F-463D-4660-8135-3A8C7C57C0AA}"/>
              </a:ext>
            </a:extLst>
          </p:cNvPr>
          <p:cNvSpPr txBox="1"/>
          <p:nvPr/>
        </p:nvSpPr>
        <p:spPr>
          <a:xfrm>
            <a:off x="6741967" y="853786"/>
            <a:ext cx="2904835" cy="246221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TW Cen MT"/>
              </a:rPr>
              <a:t>Web application </a:t>
            </a:r>
            <a:endParaRPr lang="en-US" sz="2000" b="1" dirty="0">
              <a:latin typeface="TW Cen MT"/>
              <a:cs typeface="Calibri"/>
            </a:endParaRPr>
          </a:p>
          <a:p>
            <a:pPr algn="ctr"/>
            <a:r>
              <a:rPr lang="en-US" sz="2000" dirty="0">
                <a:latin typeface="TW Cen MT"/>
                <a:cs typeface="Calibri"/>
              </a:rPr>
              <a:t>[</a:t>
            </a:r>
            <a:r>
              <a:rPr lang="en-US" sz="2000" dirty="0" err="1">
                <a:latin typeface="TW Cen MT"/>
                <a:cs typeface="Calibri"/>
              </a:rPr>
              <a:t>Container:Spring</a:t>
            </a:r>
            <a:r>
              <a:rPr lang="en-US" sz="2000" dirty="0">
                <a:latin typeface="TW Cen MT"/>
                <a:cs typeface="Calibri"/>
              </a:rPr>
              <a:t> Boot Java ]</a:t>
            </a:r>
          </a:p>
          <a:p>
            <a:pPr algn="ctr"/>
            <a:endParaRPr lang="en-US" sz="2000" dirty="0">
              <a:latin typeface="TW Cen MT"/>
              <a:cs typeface="Calibri"/>
            </a:endParaRPr>
          </a:p>
          <a:p>
            <a:pPr algn="ctr"/>
            <a:r>
              <a:rPr lang="en-US" dirty="0" err="1">
                <a:latin typeface="TW Cen MT"/>
                <a:cs typeface="Calibri"/>
              </a:rPr>
              <a:t>Exportação</a:t>
            </a:r>
            <a:r>
              <a:rPr lang="en-US" dirty="0">
                <a:latin typeface="TW Cen MT"/>
                <a:cs typeface="Calibri"/>
              </a:rPr>
              <a:t> e </a:t>
            </a:r>
            <a:r>
              <a:rPr lang="en-US" dirty="0" err="1">
                <a:latin typeface="TW Cen MT"/>
                <a:cs typeface="Calibri"/>
              </a:rPr>
              <a:t>importação</a:t>
            </a:r>
            <a:r>
              <a:rPr lang="en-US" dirty="0">
                <a:latin typeface="TW Cen MT"/>
                <a:cs typeface="Calibri"/>
              </a:rPr>
              <a:t> de dados . Matching de </a:t>
            </a:r>
            <a:r>
              <a:rPr lang="en-US" dirty="0" err="1">
                <a:latin typeface="TW Cen MT"/>
                <a:cs typeface="Calibri"/>
              </a:rPr>
              <a:t>pedidos</a:t>
            </a:r>
            <a:r>
              <a:rPr lang="en-US" dirty="0">
                <a:latin typeface="TW Cen MT"/>
                <a:cs typeface="Calibri"/>
              </a:rPr>
              <a:t> e </a:t>
            </a:r>
            <a:r>
              <a:rPr lang="en-US" dirty="0" err="1">
                <a:latin typeface="TW Cen MT"/>
                <a:cs typeface="Calibri"/>
              </a:rPr>
              <a:t>cadastros</a:t>
            </a:r>
            <a:r>
              <a:rPr lang="en-US" sz="2000" dirty="0">
                <a:latin typeface="TW Cen MT"/>
                <a:cs typeface="Calibri"/>
              </a:rPr>
              <a:t>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FE24C6-DC1B-4D71-A8EF-17F766E728C3}"/>
              </a:ext>
            </a:extLst>
          </p:cNvPr>
          <p:cNvSpPr/>
          <p:nvPr/>
        </p:nvSpPr>
        <p:spPr>
          <a:xfrm>
            <a:off x="8421255" y="3560618"/>
            <a:ext cx="2840181" cy="24245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83B26C53-5355-4A2E-8179-46F6F230304D}"/>
              </a:ext>
            </a:extLst>
          </p:cNvPr>
          <p:cNvSpPr txBox="1"/>
          <p:nvPr/>
        </p:nvSpPr>
        <p:spPr>
          <a:xfrm>
            <a:off x="8527185" y="3655003"/>
            <a:ext cx="2743200" cy="181588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latin typeface="TW Cen MT"/>
              </a:rPr>
              <a:t>ClientSide</a:t>
            </a:r>
            <a:r>
              <a:rPr lang="en-US" sz="2000" b="1" dirty="0">
                <a:latin typeface="TW Cen MT"/>
              </a:rPr>
              <a:t> Web </a:t>
            </a:r>
            <a:endParaRPr lang="en-US"/>
          </a:p>
          <a:p>
            <a:pPr algn="ctr"/>
            <a:endParaRPr lang="en-US" sz="2000" b="1" dirty="0">
              <a:latin typeface="TW Cen MT"/>
              <a:cs typeface="Calibri"/>
            </a:endParaRPr>
          </a:p>
          <a:p>
            <a:pPr algn="ctr"/>
            <a:r>
              <a:rPr lang="en-US" dirty="0">
                <a:latin typeface="TW Cen MT"/>
                <a:cs typeface="Calibri"/>
              </a:rPr>
              <a:t>[Container : HTML, CSS,JS]</a:t>
            </a:r>
          </a:p>
          <a:p>
            <a:pPr algn="ctr"/>
            <a:endParaRPr lang="en-US" dirty="0">
              <a:latin typeface="TW Cen MT"/>
              <a:cs typeface="Calibri"/>
            </a:endParaRPr>
          </a:p>
          <a:p>
            <a:pPr algn="ctr"/>
            <a:r>
              <a:rPr lang="en-US" dirty="0" err="1">
                <a:latin typeface="TW Cen MT"/>
                <a:cs typeface="Calibri"/>
              </a:rPr>
              <a:t>Apresentação</a:t>
            </a:r>
            <a:r>
              <a:rPr lang="en-US" dirty="0">
                <a:latin typeface="TW Cen MT"/>
                <a:cs typeface="Calibri"/>
              </a:rPr>
              <a:t> do </a:t>
            </a:r>
            <a:r>
              <a:rPr lang="en-US" dirty="0" err="1">
                <a:latin typeface="TW Cen MT"/>
                <a:cs typeface="Calibri"/>
              </a:rPr>
              <a:t>produto</a:t>
            </a:r>
            <a:r>
              <a:rPr lang="en-US" dirty="0">
                <a:latin typeface="TW Cen MT"/>
                <a:cs typeface="Calibri"/>
              </a:rPr>
              <a:t> , </a:t>
            </a:r>
            <a:r>
              <a:rPr lang="en-US" dirty="0" err="1">
                <a:latin typeface="TW Cen MT"/>
                <a:cs typeface="Calibri"/>
              </a:rPr>
              <a:t>empresa</a:t>
            </a:r>
            <a:r>
              <a:rPr lang="en-US" dirty="0">
                <a:latin typeface="TW Cen MT"/>
                <a:cs typeface="Calibri"/>
              </a:rPr>
              <a:t> 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47B2C7-F31E-41BB-85BF-1673EFFB03D4}"/>
              </a:ext>
            </a:extLst>
          </p:cNvPr>
          <p:cNvCxnSpPr/>
          <p:nvPr/>
        </p:nvCxnSpPr>
        <p:spPr>
          <a:xfrm flipH="1">
            <a:off x="7756209" y="4776715"/>
            <a:ext cx="598056" cy="23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2">
            <a:extLst>
              <a:ext uri="{FF2B5EF4-FFF2-40B4-BE49-F238E27FC236}">
                <a16:creationId xmlns:a16="http://schemas.microsoft.com/office/drawing/2014/main" id="{F94DB7D9-CDE4-4835-ADF6-4DBF444D32CE}"/>
              </a:ext>
            </a:extLst>
          </p:cNvPr>
          <p:cNvSpPr txBox="1"/>
          <p:nvPr/>
        </p:nvSpPr>
        <p:spPr>
          <a:xfrm>
            <a:off x="3431310" y="2309"/>
            <a:ext cx="723438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TW Cen MT"/>
                <a:cs typeface="Calibri"/>
              </a:rPr>
              <a:t>Desenho</a:t>
            </a:r>
            <a:r>
              <a:rPr lang="en-US" sz="2400" b="1" dirty="0">
                <a:latin typeface="TW Cen MT"/>
                <a:cs typeface="Calibri"/>
              </a:rPr>
              <a:t> de </a:t>
            </a:r>
            <a:r>
              <a:rPr lang="en-US" sz="2400" b="1" dirty="0" err="1">
                <a:latin typeface="TW Cen MT"/>
                <a:cs typeface="Calibri"/>
              </a:rPr>
              <a:t>Solução</a:t>
            </a:r>
            <a:r>
              <a:rPr lang="en-US" sz="2400" b="1" dirty="0">
                <a:latin typeface="TW Cen MT"/>
                <a:cs typeface="Calibri"/>
              </a:rPr>
              <a:t> -Containers</a:t>
            </a:r>
            <a:endParaRPr lang="en-US" dirty="0"/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7A714683-0167-4EF5-A9B1-208FB2D85661}"/>
              </a:ext>
            </a:extLst>
          </p:cNvPr>
          <p:cNvSpPr txBox="1"/>
          <p:nvPr/>
        </p:nvSpPr>
        <p:spPr>
          <a:xfrm>
            <a:off x="9446640" y="6065017"/>
            <a:ext cx="2743200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TW Cen MT"/>
              </a:rPr>
              <a:t>Sistema de </a:t>
            </a:r>
            <a:r>
              <a:rPr lang="en-US" sz="2000" b="1" err="1">
                <a:latin typeface="TW Cen MT"/>
              </a:rPr>
              <a:t>Gestão</a:t>
            </a:r>
            <a:r>
              <a:rPr lang="en-US" sz="2000" b="1" dirty="0">
                <a:latin typeface="TW Cen MT"/>
              </a:rPr>
              <a:t> </a:t>
            </a:r>
            <a:endParaRPr lang="en-US" sz="2000" dirty="0">
              <a:latin typeface="TW Cen MT"/>
              <a:cs typeface="Calibri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6B2084-2D3B-49D6-A78F-2A9116A5C61A}"/>
              </a:ext>
            </a:extLst>
          </p:cNvPr>
          <p:cNvCxnSpPr>
            <a:cxnSpLocks/>
          </p:cNvCxnSpPr>
          <p:nvPr/>
        </p:nvCxnSpPr>
        <p:spPr>
          <a:xfrm flipH="1" flipV="1">
            <a:off x="7248208" y="3220389"/>
            <a:ext cx="9238" cy="24014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4540EF2-A461-492A-9D5C-BAECE357C287}"/>
              </a:ext>
            </a:extLst>
          </p:cNvPr>
          <p:cNvCxnSpPr>
            <a:cxnSpLocks/>
          </p:cNvCxnSpPr>
          <p:nvPr/>
        </p:nvCxnSpPr>
        <p:spPr>
          <a:xfrm flipH="1">
            <a:off x="3149572" y="1763351"/>
            <a:ext cx="3565237" cy="174567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474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hape&#10;&#10;Description automatically generated">
            <a:extLst>
              <a:ext uri="{FF2B5EF4-FFF2-40B4-BE49-F238E27FC236}">
                <a16:creationId xmlns:a16="http://schemas.microsoft.com/office/drawing/2014/main" id="{4B78D95C-629E-4701-BA65-BDE03CEFF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281" y="2381868"/>
            <a:ext cx="2736034" cy="27097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1D555F-6981-4B5E-937B-AC1359E894FE}"/>
              </a:ext>
            </a:extLst>
          </p:cNvPr>
          <p:cNvSpPr txBox="1"/>
          <p:nvPr/>
        </p:nvSpPr>
        <p:spPr>
          <a:xfrm>
            <a:off x="-304243" y="1154068"/>
            <a:ext cx="546155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latin typeface="TW Cen MT"/>
                <a:cs typeface="Calibri"/>
              </a:rPr>
              <a:t>Database: [Container : Azure]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5EFCD-15EA-482A-BEE0-ED4A7E72E3DA}"/>
              </a:ext>
            </a:extLst>
          </p:cNvPr>
          <p:cNvSpPr/>
          <p:nvPr/>
        </p:nvSpPr>
        <p:spPr>
          <a:xfrm>
            <a:off x="5310302" y="539641"/>
            <a:ext cx="6614350" cy="5639753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B04940-4D54-41AA-9951-6A97723255B9}"/>
              </a:ext>
            </a:extLst>
          </p:cNvPr>
          <p:cNvSpPr/>
          <p:nvPr/>
        </p:nvSpPr>
        <p:spPr>
          <a:xfrm>
            <a:off x="6904320" y="1045997"/>
            <a:ext cx="2834605" cy="21570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80F2D-D20A-4A47-A3DD-C5835F9F45D2}"/>
              </a:ext>
            </a:extLst>
          </p:cNvPr>
          <p:cNvSpPr txBox="1"/>
          <p:nvPr/>
        </p:nvSpPr>
        <p:spPr>
          <a:xfrm>
            <a:off x="6917838" y="1151480"/>
            <a:ext cx="3055324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latin typeface="TW Cen MT"/>
                <a:cs typeface="Calibri"/>
              </a:rPr>
              <a:t>Web Application</a:t>
            </a:r>
            <a:endParaRPr lang="en-US">
              <a:latin typeface="Calibri" panose="020F0502020204030204"/>
              <a:cs typeface="Calibri"/>
            </a:endParaRPr>
          </a:p>
          <a:p>
            <a:r>
              <a:rPr lang="en-US" dirty="0">
                <a:latin typeface="TW Cen MT"/>
                <a:cs typeface="Calibri"/>
              </a:rPr>
              <a:t>Container:[Spring Boot Java]</a:t>
            </a:r>
            <a:r>
              <a:rPr lang="en-US" sz="1600" dirty="0">
                <a:cs typeface="Calibri"/>
              </a:rPr>
              <a:t> </a:t>
            </a:r>
            <a:endParaRPr lang="en-US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017497-9447-49FC-8C6F-4EAF35597169}"/>
              </a:ext>
            </a:extLst>
          </p:cNvPr>
          <p:cNvSpPr txBox="1"/>
          <p:nvPr/>
        </p:nvSpPr>
        <p:spPr>
          <a:xfrm>
            <a:off x="9781458" y="5764835"/>
            <a:ext cx="2743200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TW Cen MT"/>
              </a:rPr>
              <a:t>Sistema de </a:t>
            </a:r>
            <a:r>
              <a:rPr lang="en-US" sz="2000" b="1" err="1">
                <a:latin typeface="TW Cen MT"/>
              </a:rPr>
              <a:t>Gestão</a:t>
            </a:r>
            <a:r>
              <a:rPr lang="en-US" sz="2000" b="1" dirty="0">
                <a:latin typeface="TW Cen MT"/>
              </a:rPr>
              <a:t> </a:t>
            </a:r>
            <a:endParaRPr lang="en-US" sz="2000" dirty="0">
              <a:latin typeface="TW Cen MT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CCAD48-AC82-478F-84F1-8B18B69E55E1}"/>
              </a:ext>
            </a:extLst>
          </p:cNvPr>
          <p:cNvSpPr txBox="1"/>
          <p:nvPr/>
        </p:nvSpPr>
        <p:spPr>
          <a:xfrm>
            <a:off x="6911370" y="1860430"/>
            <a:ext cx="2976495" cy="123110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latin typeface="TW Cen MT"/>
                <a:cs typeface="Calibri"/>
              </a:rPr>
              <a:t>Responsável</a:t>
            </a:r>
            <a:r>
              <a:rPr lang="en-US" dirty="0">
                <a:latin typeface="TW Cen MT"/>
                <a:cs typeface="Calibri"/>
              </a:rPr>
              <a:t> por </a:t>
            </a:r>
            <a:r>
              <a:rPr lang="en-US" dirty="0" err="1">
                <a:latin typeface="TW Cen MT"/>
                <a:cs typeface="Calibri"/>
              </a:rPr>
              <a:t>realizar</a:t>
            </a:r>
            <a:r>
              <a:rPr lang="en-US" dirty="0">
                <a:latin typeface="TW Cen MT"/>
                <a:cs typeface="Calibri"/>
              </a:rPr>
              <a:t> </a:t>
            </a:r>
            <a:r>
              <a:rPr lang="en-US" dirty="0" err="1">
                <a:latin typeface="TW Cen MT"/>
                <a:cs typeface="Calibri"/>
              </a:rPr>
              <a:t>Pedidos</a:t>
            </a:r>
            <a:r>
              <a:rPr lang="en-US" dirty="0">
                <a:latin typeface="TW Cen MT"/>
                <a:cs typeface="Calibri"/>
              </a:rPr>
              <a:t>, </a:t>
            </a:r>
            <a:r>
              <a:rPr lang="en-US" dirty="0" err="1">
                <a:latin typeface="TW Cen MT"/>
                <a:cs typeface="Calibri"/>
              </a:rPr>
              <a:t>Cadastros</a:t>
            </a:r>
            <a:r>
              <a:rPr lang="en-US" dirty="0">
                <a:latin typeface="TW Cen MT"/>
                <a:cs typeface="Calibri"/>
              </a:rPr>
              <a:t> e Login. </a:t>
            </a:r>
            <a:r>
              <a:rPr lang="en-US" dirty="0" err="1">
                <a:latin typeface="TW Cen MT"/>
                <a:cs typeface="Calibri"/>
              </a:rPr>
              <a:t>Exportação</a:t>
            </a:r>
            <a:r>
              <a:rPr lang="en-US" dirty="0">
                <a:latin typeface="TW Cen MT"/>
                <a:cs typeface="Calibri"/>
              </a:rPr>
              <a:t> e </a:t>
            </a:r>
            <a:r>
              <a:rPr lang="en-US" dirty="0" err="1">
                <a:latin typeface="TW Cen MT"/>
                <a:cs typeface="Calibri"/>
              </a:rPr>
              <a:t>importação</a:t>
            </a:r>
            <a:r>
              <a:rPr lang="en-US" dirty="0">
                <a:latin typeface="TW Cen MT"/>
                <a:cs typeface="Calibri"/>
              </a:rPr>
              <a:t> de dados </a:t>
            </a:r>
            <a:r>
              <a:rPr lang="en-US" sz="2000" dirty="0">
                <a:latin typeface="TW Cen MT"/>
                <a:cs typeface="Calibri"/>
              </a:rPr>
              <a:t> </a:t>
            </a:r>
            <a:endParaRPr lang="en-US" sz="2000" dirty="0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EFF08-FBBF-4616-B72C-BA53903636A7}"/>
              </a:ext>
            </a:extLst>
          </p:cNvPr>
          <p:cNvSpPr txBox="1"/>
          <p:nvPr/>
        </p:nvSpPr>
        <p:spPr>
          <a:xfrm>
            <a:off x="651889" y="1515409"/>
            <a:ext cx="3539836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latin typeface="TW Cen MT"/>
                <a:cs typeface="Calibri"/>
              </a:rPr>
              <a:t>Responsável</a:t>
            </a:r>
            <a:r>
              <a:rPr lang="en-US" sz="1600" dirty="0">
                <a:latin typeface="TW Cen MT"/>
                <a:cs typeface="Calibri"/>
              </a:rPr>
              <a:t> por </a:t>
            </a:r>
            <a:r>
              <a:rPr lang="en-US" sz="1600" dirty="0" err="1">
                <a:latin typeface="TW Cen MT"/>
                <a:cs typeface="Calibri"/>
              </a:rPr>
              <a:t>armazenar</a:t>
            </a:r>
            <a:r>
              <a:rPr lang="en-US" sz="1600" dirty="0">
                <a:latin typeface="TW Cen MT"/>
                <a:cs typeface="Calibri"/>
              </a:rPr>
              <a:t> dados dos </a:t>
            </a:r>
            <a:r>
              <a:rPr lang="en-US" sz="1600" dirty="0" err="1">
                <a:latin typeface="TW Cen MT"/>
                <a:cs typeface="Calibri"/>
              </a:rPr>
              <a:t>solicitantes</a:t>
            </a:r>
            <a:r>
              <a:rPr lang="en-US" sz="1600" dirty="0">
                <a:latin typeface="TW Cen MT"/>
                <a:cs typeface="Calibri"/>
              </a:rPr>
              <a:t> e  </a:t>
            </a:r>
            <a:r>
              <a:rPr lang="en-US" sz="1600" dirty="0" err="1">
                <a:latin typeface="TW Cen MT"/>
                <a:cs typeface="Calibri"/>
              </a:rPr>
              <a:t>entregadores</a:t>
            </a:r>
            <a:r>
              <a:rPr lang="en-US" sz="1600" dirty="0">
                <a:latin typeface="TW Cen MT"/>
                <a:cs typeface="Calibri"/>
              </a:rPr>
              <a:t> e </a:t>
            </a:r>
            <a:r>
              <a:rPr lang="en-US" sz="1600" dirty="0" err="1">
                <a:latin typeface="TW Cen MT"/>
                <a:cs typeface="Calibri"/>
              </a:rPr>
              <a:t>informações</a:t>
            </a:r>
            <a:endParaRPr lang="en-US" sz="1600" dirty="0">
              <a:latin typeface="TW Cen MT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33047F-4557-44DC-8A25-8726420E2AFE}"/>
              </a:ext>
            </a:extLst>
          </p:cNvPr>
          <p:cNvSpPr/>
          <p:nvPr/>
        </p:nvSpPr>
        <p:spPr>
          <a:xfrm>
            <a:off x="6904320" y="3897725"/>
            <a:ext cx="2834605" cy="215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9C9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710FD-AFC6-4600-9D33-E90B649F2B6B}"/>
              </a:ext>
            </a:extLst>
          </p:cNvPr>
          <p:cNvSpPr txBox="1"/>
          <p:nvPr/>
        </p:nvSpPr>
        <p:spPr>
          <a:xfrm>
            <a:off x="3431310" y="2309"/>
            <a:ext cx="723438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latin typeface="TW Cen MT"/>
                <a:cs typeface="Calibri"/>
              </a:rPr>
              <a:t>Diagrama</a:t>
            </a:r>
            <a:r>
              <a:rPr lang="en-US" sz="2400" b="1" dirty="0">
                <a:latin typeface="TW Cen MT"/>
                <a:cs typeface="Calibri"/>
              </a:rPr>
              <a:t> de </a:t>
            </a:r>
            <a:r>
              <a:rPr lang="en-US" sz="2400" b="1" dirty="0" err="1">
                <a:latin typeface="TW Cen MT"/>
                <a:cs typeface="Calibri"/>
              </a:rPr>
              <a:t>visão</a:t>
            </a:r>
            <a:r>
              <a:rPr lang="en-US" sz="2400" b="1" dirty="0">
                <a:latin typeface="TW Cen MT"/>
                <a:cs typeface="Calibri"/>
              </a:rPr>
              <a:t> -Componentes- Web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A1DDE0-EEE4-4926-9693-D62E36E91F03}"/>
              </a:ext>
            </a:extLst>
          </p:cNvPr>
          <p:cNvSpPr/>
          <p:nvPr/>
        </p:nvSpPr>
        <p:spPr>
          <a:xfrm>
            <a:off x="3318164" y="6435435"/>
            <a:ext cx="5957453" cy="323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Vi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33E57-6854-48B4-AA52-3B3E6CD8E297}"/>
              </a:ext>
            </a:extLst>
          </p:cNvPr>
          <p:cNvSpPr txBox="1"/>
          <p:nvPr/>
        </p:nvSpPr>
        <p:spPr>
          <a:xfrm>
            <a:off x="3786332" y="6430241"/>
            <a:ext cx="5017654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W Cen MT"/>
                <a:cs typeface="Calibri"/>
              </a:rPr>
              <a:t>VISÃO DE SOFTWARE- COMPONENTES - DEV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4E964-31E0-4689-AABD-8D2754EE43A5}"/>
              </a:ext>
            </a:extLst>
          </p:cNvPr>
          <p:cNvSpPr txBox="1"/>
          <p:nvPr/>
        </p:nvSpPr>
        <p:spPr>
          <a:xfrm>
            <a:off x="7045039" y="3893128"/>
            <a:ext cx="2546928" cy="270843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latin typeface="TW Cen MT"/>
              </a:rPr>
              <a:t>ClientSide</a:t>
            </a:r>
            <a:r>
              <a:rPr lang="en-US" sz="2000" b="1" dirty="0">
                <a:latin typeface="TW Cen MT"/>
              </a:rPr>
              <a:t> Web</a:t>
            </a:r>
            <a:r>
              <a:rPr lang="en-US" sz="2000" dirty="0">
                <a:latin typeface="TW Cen MT"/>
              </a:rPr>
              <a:t> </a:t>
            </a:r>
            <a:endParaRPr lang="en-US" dirty="0"/>
          </a:p>
          <a:p>
            <a:pPr algn="ctr"/>
            <a:endParaRPr lang="en-US" sz="2000" dirty="0">
              <a:latin typeface="TW Cen MT"/>
              <a:cs typeface="Calibri"/>
            </a:endParaRPr>
          </a:p>
          <a:p>
            <a:pPr algn="ctr"/>
            <a:r>
              <a:rPr lang="en-US" sz="2000" dirty="0">
                <a:latin typeface="TW Cen MT"/>
                <a:cs typeface="Calibri"/>
              </a:rPr>
              <a:t>[Container : React]</a:t>
            </a:r>
          </a:p>
          <a:p>
            <a:pPr algn="ctr"/>
            <a:endParaRPr lang="en-US" sz="2000" dirty="0">
              <a:latin typeface="TW Cen MT"/>
              <a:cs typeface="Calibri"/>
            </a:endParaRPr>
          </a:p>
          <a:p>
            <a:pPr algn="ctr"/>
            <a:r>
              <a:rPr lang="en-US" dirty="0" err="1">
                <a:latin typeface="TW Cen MT"/>
                <a:cs typeface="Calibri"/>
              </a:rPr>
              <a:t>Cadastro</a:t>
            </a:r>
            <a:r>
              <a:rPr lang="en-US" dirty="0">
                <a:latin typeface="TW Cen MT"/>
                <a:cs typeface="Calibri"/>
              </a:rPr>
              <a:t>, Login, dashboard e coleta de </a:t>
            </a:r>
            <a:r>
              <a:rPr lang="en-US" dirty="0" err="1">
                <a:latin typeface="TW Cen MT"/>
                <a:cs typeface="Calibri"/>
              </a:rPr>
              <a:t>geocalização</a:t>
            </a:r>
            <a:r>
              <a:rPr lang="en-US" dirty="0">
                <a:latin typeface="TW Cen MT"/>
                <a:cs typeface="Calibri"/>
              </a:rPr>
              <a:t> 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9FB8D9-F688-4D0C-B6A0-AB560DE0E4ED}"/>
              </a:ext>
            </a:extLst>
          </p:cNvPr>
          <p:cNvSpPr/>
          <p:nvPr/>
        </p:nvSpPr>
        <p:spPr>
          <a:xfrm>
            <a:off x="6770255" y="951345"/>
            <a:ext cx="3105727" cy="2343727"/>
          </a:xfrm>
          <a:prstGeom prst="rect">
            <a:avLst/>
          </a:prstGeom>
          <a:noFill/>
          <a:ln w="57150">
            <a:solidFill>
              <a:srgbClr val="F73B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50030-3668-41CF-BE85-EDA4A9943035}"/>
              </a:ext>
            </a:extLst>
          </p:cNvPr>
          <p:cNvSpPr txBox="1"/>
          <p:nvPr/>
        </p:nvSpPr>
        <p:spPr>
          <a:xfrm>
            <a:off x="6721764" y="510310"/>
            <a:ext cx="314729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F73B58"/>
                </a:solidFill>
                <a:cs typeface="Calibri"/>
              </a:rPr>
              <a:t>Zoom Web Application </a:t>
            </a:r>
            <a:endParaRPr lang="en-US" dirty="0">
              <a:solidFill>
                <a:srgbClr val="000000"/>
              </a:solidFill>
              <a:cs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8AA68A-B80A-4BEB-AFCF-E2DAC56C9D03}"/>
              </a:ext>
            </a:extLst>
          </p:cNvPr>
          <p:cNvCxnSpPr>
            <a:cxnSpLocks/>
          </p:cNvCxnSpPr>
          <p:nvPr/>
        </p:nvCxnSpPr>
        <p:spPr>
          <a:xfrm flipH="1">
            <a:off x="4003935" y="1763351"/>
            <a:ext cx="2710874" cy="15263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265F29-B4A8-42E9-ACFC-89EE31C6285E}"/>
              </a:ext>
            </a:extLst>
          </p:cNvPr>
          <p:cNvCxnSpPr/>
          <p:nvPr/>
        </p:nvCxnSpPr>
        <p:spPr>
          <a:xfrm flipH="1" flipV="1">
            <a:off x="7998664" y="3358934"/>
            <a:ext cx="9237" cy="40178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55E8CC20-7CC1-4B9A-933A-D971F061E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42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close up of a sign&#10;&#10;Description automatically generated">
            <a:extLst>
              <a:ext uri="{FF2B5EF4-FFF2-40B4-BE49-F238E27FC236}">
                <a16:creationId xmlns:a16="http://schemas.microsoft.com/office/drawing/2014/main" id="{EFD8156A-8620-45CF-90FA-E8D4CBA2F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695EBD-049F-4001-95B5-1985EEC6C539}"/>
              </a:ext>
            </a:extLst>
          </p:cNvPr>
          <p:cNvSpPr/>
          <p:nvPr/>
        </p:nvSpPr>
        <p:spPr>
          <a:xfrm>
            <a:off x="3420827" y="550788"/>
            <a:ext cx="8629631" cy="58447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4B1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90174-6CDB-48B2-B61C-68814BE6D626}"/>
              </a:ext>
            </a:extLst>
          </p:cNvPr>
          <p:cNvSpPr txBox="1"/>
          <p:nvPr/>
        </p:nvSpPr>
        <p:spPr>
          <a:xfrm>
            <a:off x="6701459" y="371365"/>
            <a:ext cx="3623441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TW Cen MT"/>
              </a:rPr>
              <a:t>Web Application</a:t>
            </a:r>
            <a:r>
              <a:rPr lang="en-US" sz="3200" b="1" dirty="0">
                <a:latin typeface="TW Cen MT"/>
              </a:rPr>
              <a:t> </a:t>
            </a:r>
            <a:endParaRPr lang="en-US" sz="3200" dirty="0">
              <a:latin typeface="TW Cen MT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E8D103-0D78-4D55-A1B7-7DFF250D80BB}"/>
              </a:ext>
            </a:extLst>
          </p:cNvPr>
          <p:cNvSpPr/>
          <p:nvPr/>
        </p:nvSpPr>
        <p:spPr>
          <a:xfrm>
            <a:off x="6505803" y="1140354"/>
            <a:ext cx="2391102" cy="1510861"/>
          </a:xfrm>
          <a:prstGeom prst="rect">
            <a:avLst/>
          </a:prstGeom>
          <a:solidFill>
            <a:srgbClr val="E2F0D9">
              <a:alpha val="50000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D4DC83AC-F935-425C-9915-B2AF54F71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43" y="1637384"/>
            <a:ext cx="2074362" cy="2071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DA78FB-1C4D-4345-AFDA-6AE35A0C541A}"/>
              </a:ext>
            </a:extLst>
          </p:cNvPr>
          <p:cNvSpPr txBox="1"/>
          <p:nvPr/>
        </p:nvSpPr>
        <p:spPr>
          <a:xfrm>
            <a:off x="117365" y="562463"/>
            <a:ext cx="3413234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TW Cen MT"/>
                <a:cs typeface="Calibri"/>
              </a:rPr>
              <a:t>Database: [Container : Azure]</a:t>
            </a:r>
            <a:r>
              <a:rPr lang="en-US" sz="2000" b="1" dirty="0">
                <a:latin typeface="TW Cen MT"/>
                <a:cs typeface="Calibri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574E1-8093-4689-B65A-B7A122236E89}"/>
              </a:ext>
            </a:extLst>
          </p:cNvPr>
          <p:cNvSpPr txBox="1"/>
          <p:nvPr/>
        </p:nvSpPr>
        <p:spPr>
          <a:xfrm>
            <a:off x="135529" y="817106"/>
            <a:ext cx="3101108" cy="84254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err="1">
                <a:latin typeface="TW Cen MT"/>
                <a:cs typeface="Calibri"/>
              </a:rPr>
              <a:t>Responsável</a:t>
            </a:r>
            <a:r>
              <a:rPr lang="en-US" sz="1600" dirty="0">
                <a:latin typeface="TW Cen MT"/>
                <a:cs typeface="Calibri"/>
              </a:rPr>
              <a:t> por </a:t>
            </a:r>
            <a:r>
              <a:rPr lang="en-US" sz="1600" err="1">
                <a:latin typeface="TW Cen MT"/>
                <a:cs typeface="Calibri"/>
              </a:rPr>
              <a:t>armazenar</a:t>
            </a:r>
            <a:r>
              <a:rPr lang="en-US" sz="1600" dirty="0">
                <a:latin typeface="TW Cen MT"/>
                <a:cs typeface="Calibri"/>
              </a:rPr>
              <a:t> dados dos </a:t>
            </a:r>
            <a:r>
              <a:rPr lang="en-US" sz="1600" err="1">
                <a:latin typeface="TW Cen MT"/>
                <a:cs typeface="Calibri"/>
              </a:rPr>
              <a:t>solicitantes</a:t>
            </a:r>
            <a:r>
              <a:rPr lang="en-US" sz="1600" dirty="0">
                <a:latin typeface="TW Cen MT"/>
                <a:cs typeface="Calibri"/>
              </a:rPr>
              <a:t> e  </a:t>
            </a:r>
            <a:r>
              <a:rPr lang="en-US" sz="1600" err="1">
                <a:latin typeface="TW Cen MT"/>
                <a:cs typeface="Calibri"/>
              </a:rPr>
              <a:t>entregadores</a:t>
            </a:r>
            <a:r>
              <a:rPr lang="en-US" sz="1600" dirty="0">
                <a:latin typeface="TW Cen MT"/>
                <a:cs typeface="Calibri"/>
              </a:rPr>
              <a:t> e </a:t>
            </a:r>
            <a:r>
              <a:rPr lang="en-US" sz="1600" err="1">
                <a:latin typeface="TW Cen MT"/>
                <a:cs typeface="Calibri"/>
              </a:rPr>
              <a:t>informações</a:t>
            </a:r>
            <a:endParaRPr lang="en-US" sz="1600">
              <a:latin typeface="TW Cen MT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DE618-F09E-4FD5-A99D-C264C6F96D6D}"/>
              </a:ext>
            </a:extLst>
          </p:cNvPr>
          <p:cNvSpPr txBox="1"/>
          <p:nvPr/>
        </p:nvSpPr>
        <p:spPr>
          <a:xfrm>
            <a:off x="7291075" y="1187908"/>
            <a:ext cx="79878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TW Cen MT"/>
                <a:cs typeface="Calibri"/>
              </a:rPr>
              <a:t>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EE66A-84CA-4A5D-9019-BF44FD2E1A8F}"/>
              </a:ext>
            </a:extLst>
          </p:cNvPr>
          <p:cNvSpPr txBox="1"/>
          <p:nvPr/>
        </p:nvSpPr>
        <p:spPr>
          <a:xfrm>
            <a:off x="6935107" y="1370196"/>
            <a:ext cx="2743200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W Cen MT"/>
              </a:rPr>
              <a:t>[Component: JPA]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645CD-6706-4EE4-80AD-C55D91553A29}"/>
              </a:ext>
            </a:extLst>
          </p:cNvPr>
          <p:cNvSpPr txBox="1"/>
          <p:nvPr/>
        </p:nvSpPr>
        <p:spPr>
          <a:xfrm>
            <a:off x="6604618" y="1761100"/>
            <a:ext cx="2165131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latin typeface="TW Cen MT"/>
                <a:cs typeface="Calibri"/>
              </a:rPr>
              <a:t>Componente</a:t>
            </a:r>
            <a:r>
              <a:rPr lang="en-US" sz="1400" dirty="0">
                <a:latin typeface="TW Cen MT"/>
                <a:cs typeface="Calibri"/>
              </a:rPr>
              <a:t> que </a:t>
            </a:r>
            <a:r>
              <a:rPr lang="en-US" sz="1400" dirty="0" err="1">
                <a:latin typeface="TW Cen MT"/>
                <a:cs typeface="Calibri"/>
              </a:rPr>
              <a:t>gerencia</a:t>
            </a:r>
            <a:r>
              <a:rPr lang="en-US" sz="1400" dirty="0">
                <a:latin typeface="TW Cen MT"/>
                <a:cs typeface="Calibri"/>
              </a:rPr>
              <a:t> as </a:t>
            </a:r>
            <a:r>
              <a:rPr lang="en-US" sz="1400" dirty="0" err="1">
                <a:latin typeface="TW Cen MT"/>
                <a:cs typeface="Calibri"/>
              </a:rPr>
              <a:t>conexões</a:t>
            </a:r>
            <a:r>
              <a:rPr lang="en-US" sz="1400" dirty="0">
                <a:latin typeface="TW Cen MT"/>
                <a:cs typeface="Calibri"/>
              </a:rPr>
              <a:t> e </a:t>
            </a:r>
            <a:r>
              <a:rPr lang="en-US" sz="1400" dirty="0" err="1">
                <a:latin typeface="TW Cen MT"/>
                <a:cs typeface="Calibri"/>
              </a:rPr>
              <a:t>transações</a:t>
            </a:r>
            <a:r>
              <a:rPr lang="en-US" sz="1400" dirty="0">
                <a:latin typeface="TW Cen MT"/>
                <a:cs typeface="Calibri"/>
              </a:rPr>
              <a:t> com o Banco de Dados </a:t>
            </a:r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CB077F-7219-4F64-905C-02962C644FD1}"/>
              </a:ext>
            </a:extLst>
          </p:cNvPr>
          <p:cNvSpPr/>
          <p:nvPr/>
        </p:nvSpPr>
        <p:spPr>
          <a:xfrm>
            <a:off x="3729320" y="4094398"/>
            <a:ext cx="2452810" cy="167409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BC5F4A-6130-4AAC-B4F5-394F24A4D4EF}"/>
              </a:ext>
            </a:extLst>
          </p:cNvPr>
          <p:cNvSpPr txBox="1"/>
          <p:nvPr/>
        </p:nvSpPr>
        <p:spPr>
          <a:xfrm>
            <a:off x="3951253" y="4135980"/>
            <a:ext cx="1854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W Cen MT"/>
                <a:ea typeface="+mn-lt"/>
                <a:cs typeface="+mn-lt"/>
              </a:rPr>
              <a:t>Controller </a:t>
            </a:r>
            <a:r>
              <a:rPr lang="en-US" b="1" dirty="0" err="1">
                <a:latin typeface="TW Cen MT"/>
                <a:ea typeface="+mn-lt"/>
                <a:cs typeface="+mn-lt"/>
              </a:rPr>
              <a:t>Cartão</a:t>
            </a:r>
            <a:endParaRPr lang="en-US" dirty="0" err="1">
              <a:latin typeface="Calibri" panose="020F0502020204030204"/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3A41D-F152-43F5-B1D4-561B1865A8AF}"/>
              </a:ext>
            </a:extLst>
          </p:cNvPr>
          <p:cNvSpPr txBox="1"/>
          <p:nvPr/>
        </p:nvSpPr>
        <p:spPr>
          <a:xfrm>
            <a:off x="3920548" y="5040855"/>
            <a:ext cx="212571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latin typeface="TW Cen MT"/>
              </a:rPr>
              <a:t>Traz</a:t>
            </a:r>
            <a:r>
              <a:rPr lang="en-US" sz="1400" dirty="0">
                <a:latin typeface="TW Cen MT"/>
              </a:rPr>
              <a:t> dados do </a:t>
            </a:r>
            <a:r>
              <a:rPr lang="en-US" sz="1400" dirty="0" err="1">
                <a:latin typeface="TW Cen MT"/>
              </a:rPr>
              <a:t>cartão</a:t>
            </a:r>
            <a:r>
              <a:rPr lang="en-US" sz="1400" dirty="0">
                <a:latin typeface="TW Cen MT"/>
              </a:rPr>
              <a:t> do titular </a:t>
            </a:r>
            <a:endParaRPr lang="en-US" sz="1400" dirty="0">
              <a:latin typeface="TW Cen MT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2802B1-0750-4498-948E-F116E972D8C8}"/>
              </a:ext>
            </a:extLst>
          </p:cNvPr>
          <p:cNvSpPr txBox="1"/>
          <p:nvPr/>
        </p:nvSpPr>
        <p:spPr>
          <a:xfrm>
            <a:off x="3787526" y="4448007"/>
            <a:ext cx="2296512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TW Cen MT"/>
              </a:rPr>
              <a:t>Container:[Spring MVC Rest Controller] 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7364A9-F0D2-4659-9A81-D55DD04C8A1E}"/>
              </a:ext>
            </a:extLst>
          </p:cNvPr>
          <p:cNvSpPr/>
          <p:nvPr/>
        </p:nvSpPr>
        <p:spPr>
          <a:xfrm>
            <a:off x="6604138" y="4602398"/>
            <a:ext cx="2452810" cy="167409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708BFB-6C3A-450E-9A94-E81DB8F994E5}"/>
              </a:ext>
            </a:extLst>
          </p:cNvPr>
          <p:cNvSpPr txBox="1"/>
          <p:nvPr/>
        </p:nvSpPr>
        <p:spPr>
          <a:xfrm>
            <a:off x="6934359" y="4701708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W Cen MT"/>
                <a:ea typeface="+mn-lt"/>
                <a:cs typeface="+mn-lt"/>
              </a:rPr>
              <a:t>Controller </a:t>
            </a:r>
            <a:r>
              <a:rPr lang="en-US" b="1" dirty="0" err="1">
                <a:latin typeface="TW Cen MT"/>
                <a:ea typeface="+mn-lt"/>
                <a:cs typeface="+mn-lt"/>
              </a:rPr>
              <a:t>Pedido</a:t>
            </a:r>
            <a:endParaRPr lang="en-US" b="1">
              <a:latin typeface="TW Cen MT"/>
              <a:ea typeface="+mn-lt"/>
              <a:cs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069256-C733-456A-B74D-B3529B9DC9E2}"/>
              </a:ext>
            </a:extLst>
          </p:cNvPr>
          <p:cNvSpPr txBox="1"/>
          <p:nvPr/>
        </p:nvSpPr>
        <p:spPr>
          <a:xfrm>
            <a:off x="6712507" y="4959590"/>
            <a:ext cx="2296512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TW Cen MT"/>
              </a:rPr>
              <a:t>Container:[Spring MVC Rest Controller] 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E39838-6E1D-4315-AC84-F15F60789755}"/>
              </a:ext>
            </a:extLst>
          </p:cNvPr>
          <p:cNvSpPr txBox="1"/>
          <p:nvPr/>
        </p:nvSpPr>
        <p:spPr>
          <a:xfrm>
            <a:off x="6730720" y="5601656"/>
            <a:ext cx="2243959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latin typeface="TW Cen MT"/>
                <a:cs typeface="Calibri"/>
              </a:rPr>
              <a:t>Traz</a:t>
            </a:r>
            <a:r>
              <a:rPr lang="en-US" sz="1400" dirty="0">
                <a:latin typeface="TW Cen MT"/>
                <a:cs typeface="Calibri"/>
              </a:rPr>
              <a:t> </a:t>
            </a:r>
            <a:r>
              <a:rPr lang="en-US" sz="1400" dirty="0" err="1">
                <a:latin typeface="TW Cen MT"/>
                <a:cs typeface="Calibri"/>
              </a:rPr>
              <a:t>os</a:t>
            </a:r>
            <a:r>
              <a:rPr lang="en-US" sz="1400" dirty="0">
                <a:latin typeface="TW Cen MT"/>
                <a:cs typeface="Calibri"/>
              </a:rPr>
              <a:t> </a:t>
            </a:r>
            <a:r>
              <a:rPr lang="en-US" sz="1400" dirty="0" err="1">
                <a:latin typeface="TW Cen MT"/>
                <a:cs typeface="Calibri"/>
              </a:rPr>
              <a:t>Pedidos</a:t>
            </a:r>
            <a:r>
              <a:rPr lang="en-US" sz="1400" dirty="0">
                <a:latin typeface="TW Cen MT"/>
                <a:cs typeface="Calibri"/>
              </a:rPr>
              <a:t> </a:t>
            </a:r>
            <a:r>
              <a:rPr lang="en-US" sz="1400" dirty="0" err="1">
                <a:latin typeface="TW Cen MT"/>
                <a:cs typeface="Calibri"/>
              </a:rPr>
              <a:t>solicitados</a:t>
            </a:r>
            <a:r>
              <a:rPr lang="en-US" sz="1400" dirty="0">
                <a:latin typeface="TW Cen MT"/>
                <a:cs typeface="Calibri"/>
              </a:rPr>
              <a:t> </a:t>
            </a:r>
            <a:r>
              <a:rPr lang="en-US" sz="1400" dirty="0" err="1">
                <a:latin typeface="TW Cen MT"/>
                <a:cs typeface="Calibri"/>
              </a:rPr>
              <a:t>pelo</a:t>
            </a:r>
            <a:r>
              <a:rPr lang="en-US" sz="1400" dirty="0">
                <a:latin typeface="TW Cen MT"/>
                <a:cs typeface="Calibri"/>
              </a:rPr>
              <a:t> </a:t>
            </a:r>
            <a:r>
              <a:rPr lang="en-US" sz="1400" dirty="0" err="1">
                <a:latin typeface="TW Cen MT"/>
                <a:cs typeface="Calibri"/>
              </a:rPr>
              <a:t>solicitante</a:t>
            </a:r>
            <a:endParaRPr lang="en-US" sz="1400" dirty="0">
              <a:latin typeface="TW Cen MT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4B3BE4-1866-432C-A65F-7636CE87F3EB}"/>
              </a:ext>
            </a:extLst>
          </p:cNvPr>
          <p:cNvSpPr/>
          <p:nvPr/>
        </p:nvSpPr>
        <p:spPr>
          <a:xfrm>
            <a:off x="9513593" y="4105943"/>
            <a:ext cx="2452810" cy="167409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794EE9-CC17-42DC-9069-79DB26E3473E}"/>
              </a:ext>
            </a:extLst>
          </p:cNvPr>
          <p:cNvSpPr/>
          <p:nvPr/>
        </p:nvSpPr>
        <p:spPr>
          <a:xfrm>
            <a:off x="9467410" y="1946943"/>
            <a:ext cx="2452810" cy="167409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1D02DF-4D5B-4B45-A47C-DCA340CF8DFE}"/>
              </a:ext>
            </a:extLst>
          </p:cNvPr>
          <p:cNvSpPr txBox="1"/>
          <p:nvPr/>
        </p:nvSpPr>
        <p:spPr>
          <a:xfrm>
            <a:off x="9541143" y="4532408"/>
            <a:ext cx="2296512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TW Cen MT"/>
              </a:rPr>
              <a:t>Container:[Spring MVC Rest Controller] 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FDF5AB-9877-4B9A-B314-B7C4CD95B684}"/>
              </a:ext>
            </a:extLst>
          </p:cNvPr>
          <p:cNvSpPr txBox="1"/>
          <p:nvPr/>
        </p:nvSpPr>
        <p:spPr>
          <a:xfrm>
            <a:off x="9874072" y="4193706"/>
            <a:ext cx="1854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a typeface="+mn-lt"/>
                <a:cs typeface="+mn-lt"/>
              </a:rPr>
              <a:t>Controller Post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761036-18B4-4493-A042-77E5A51F75D7}"/>
              </a:ext>
            </a:extLst>
          </p:cNvPr>
          <p:cNvSpPr txBox="1"/>
          <p:nvPr/>
        </p:nvSpPr>
        <p:spPr>
          <a:xfrm>
            <a:off x="9582447" y="5105200"/>
            <a:ext cx="2243959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latin typeface="TW Cen MT"/>
                <a:cs typeface="Calibri"/>
              </a:rPr>
              <a:t>Traz</a:t>
            </a:r>
            <a:r>
              <a:rPr lang="en-US" sz="1400" dirty="0">
                <a:latin typeface="TW Cen MT"/>
                <a:cs typeface="Calibri"/>
              </a:rPr>
              <a:t> </a:t>
            </a:r>
            <a:r>
              <a:rPr lang="en-US" sz="1400" dirty="0" err="1">
                <a:latin typeface="TW Cen MT"/>
                <a:cs typeface="Calibri"/>
              </a:rPr>
              <a:t>os</a:t>
            </a:r>
            <a:r>
              <a:rPr lang="en-US" sz="1400" dirty="0">
                <a:latin typeface="TW Cen MT"/>
                <a:cs typeface="Calibri"/>
              </a:rPr>
              <a:t> Posts </a:t>
            </a:r>
            <a:r>
              <a:rPr lang="en-US" sz="1400" dirty="0" err="1">
                <a:latin typeface="TW Cen MT"/>
                <a:cs typeface="Calibri"/>
              </a:rPr>
              <a:t>realizados</a:t>
            </a:r>
            <a:r>
              <a:rPr lang="en-US" sz="1400" dirty="0">
                <a:latin typeface="TW Cen MT"/>
                <a:cs typeface="Calibri"/>
              </a:rPr>
              <a:t> a </a:t>
            </a:r>
            <a:r>
              <a:rPr lang="en-US" sz="1400" dirty="0" err="1">
                <a:latin typeface="TW Cen MT"/>
                <a:cs typeface="Calibri"/>
              </a:rPr>
              <a:t>cada</a:t>
            </a:r>
            <a:r>
              <a:rPr lang="en-US" sz="1400" dirty="0">
                <a:latin typeface="TW Cen MT"/>
                <a:cs typeface="Calibri"/>
              </a:rPr>
              <a:t> </a:t>
            </a:r>
            <a:r>
              <a:rPr lang="en-US" sz="1400" dirty="0" err="1">
                <a:latin typeface="TW Cen MT"/>
                <a:cs typeface="Calibri"/>
              </a:rPr>
              <a:t>entrega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049C2-2FEA-423C-8F42-5BFB5DABF9CB}"/>
              </a:ext>
            </a:extLst>
          </p:cNvPr>
          <p:cNvSpPr txBox="1"/>
          <p:nvPr/>
        </p:nvSpPr>
        <p:spPr>
          <a:xfrm>
            <a:off x="9570900" y="2934654"/>
            <a:ext cx="2243959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latin typeface="TW Cen MT"/>
                <a:cs typeface="Calibri"/>
              </a:rPr>
              <a:t>Traz</a:t>
            </a:r>
            <a:r>
              <a:rPr lang="en-US" sz="1400" dirty="0">
                <a:latin typeface="TW Cen MT"/>
                <a:cs typeface="Calibri"/>
              </a:rPr>
              <a:t> </a:t>
            </a:r>
            <a:r>
              <a:rPr lang="en-US" sz="1400" dirty="0" err="1">
                <a:latin typeface="TW Cen MT"/>
                <a:cs typeface="Calibri"/>
              </a:rPr>
              <a:t>os</a:t>
            </a:r>
            <a:r>
              <a:rPr lang="en-US" sz="1400" dirty="0">
                <a:latin typeface="TW Cen MT"/>
                <a:cs typeface="Calibri"/>
              </a:rPr>
              <a:t> </a:t>
            </a:r>
            <a:r>
              <a:rPr lang="en-US" sz="1400" dirty="0" err="1">
                <a:latin typeface="TW Cen MT"/>
                <a:cs typeface="Calibri"/>
              </a:rPr>
              <a:t>produtos</a:t>
            </a:r>
            <a:r>
              <a:rPr lang="en-US" sz="1400" dirty="0">
                <a:latin typeface="TW Cen MT"/>
                <a:cs typeface="Calibri"/>
              </a:rPr>
              <a:t> que </a:t>
            </a:r>
            <a:r>
              <a:rPr lang="en-US" sz="1400" dirty="0" err="1">
                <a:latin typeface="TW Cen MT"/>
                <a:cs typeface="Calibri"/>
              </a:rPr>
              <a:t>foram</a:t>
            </a:r>
            <a:r>
              <a:rPr lang="en-US" sz="1400" dirty="0">
                <a:latin typeface="TW Cen MT"/>
                <a:cs typeface="Calibri"/>
              </a:rPr>
              <a:t> </a:t>
            </a:r>
            <a:r>
              <a:rPr lang="en-US" sz="1400" dirty="0" err="1">
                <a:latin typeface="TW Cen MT"/>
                <a:cs typeface="Calibri"/>
              </a:rPr>
              <a:t>solicitados</a:t>
            </a:r>
            <a:r>
              <a:rPr lang="en-US" sz="1400" dirty="0">
                <a:latin typeface="TW Cen MT"/>
                <a:cs typeface="Calibri"/>
              </a:rPr>
              <a:t> </a:t>
            </a:r>
            <a:r>
              <a:rPr lang="en-US" sz="1400" dirty="0" err="1">
                <a:latin typeface="TW Cen MT"/>
                <a:cs typeface="Calibri"/>
              </a:rPr>
              <a:t>pelo</a:t>
            </a:r>
            <a:r>
              <a:rPr lang="en-US" sz="1400" dirty="0">
                <a:latin typeface="TW Cen MT"/>
                <a:cs typeface="Calibri"/>
              </a:rPr>
              <a:t> </a:t>
            </a:r>
            <a:r>
              <a:rPr lang="en-US" sz="1400" dirty="0" err="1">
                <a:latin typeface="TW Cen MT"/>
                <a:cs typeface="Calibri"/>
              </a:rPr>
              <a:t>solicitante</a:t>
            </a:r>
            <a:r>
              <a:rPr lang="en-US" sz="1400" dirty="0">
                <a:latin typeface="TW Cen MT"/>
                <a:cs typeface="Calibri"/>
              </a:rPr>
              <a:t>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F313EA-424A-4E28-8AFE-DC5A58A4ED75}"/>
              </a:ext>
            </a:extLst>
          </p:cNvPr>
          <p:cNvSpPr txBox="1"/>
          <p:nvPr/>
        </p:nvSpPr>
        <p:spPr>
          <a:xfrm>
            <a:off x="9723980" y="1988524"/>
            <a:ext cx="200429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W Cen MT"/>
                <a:ea typeface="+mn-lt"/>
                <a:cs typeface="+mn-lt"/>
              </a:rPr>
              <a:t>Controller Produto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2AA162-84CF-4A65-9EF1-854BF4079012}"/>
              </a:ext>
            </a:extLst>
          </p:cNvPr>
          <p:cNvSpPr txBox="1"/>
          <p:nvPr/>
        </p:nvSpPr>
        <p:spPr>
          <a:xfrm>
            <a:off x="9575780" y="2338772"/>
            <a:ext cx="2296512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TW Cen MT"/>
              </a:rPr>
              <a:t>Container:[Spring MVC Rest Controller] 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A21CE9-FDF2-4703-AB70-C525FA332F3C}"/>
              </a:ext>
            </a:extLst>
          </p:cNvPr>
          <p:cNvSpPr/>
          <p:nvPr/>
        </p:nvSpPr>
        <p:spPr>
          <a:xfrm>
            <a:off x="3602319" y="1970035"/>
            <a:ext cx="2452810" cy="167409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DF38C0-8B8A-4313-B7E9-D200C034A9FB}"/>
              </a:ext>
            </a:extLst>
          </p:cNvPr>
          <p:cNvSpPr txBox="1"/>
          <p:nvPr/>
        </p:nvSpPr>
        <p:spPr>
          <a:xfrm>
            <a:off x="3801161" y="2023161"/>
            <a:ext cx="199274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W Cen MT"/>
                <a:ea typeface="+mn-lt"/>
                <a:cs typeface="+mn-lt"/>
              </a:rPr>
              <a:t>Controller </a:t>
            </a:r>
            <a:r>
              <a:rPr lang="en-US" b="1" dirty="0" err="1">
                <a:latin typeface="TW Cen MT"/>
                <a:ea typeface="+mn-lt"/>
                <a:cs typeface="+mn-lt"/>
              </a:rPr>
              <a:t>Usuário</a:t>
            </a:r>
            <a:endParaRPr lang="en-US" b="1">
              <a:latin typeface="TW Cen MT"/>
              <a:ea typeface="+mn-lt"/>
              <a:cs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3E7CCA-D6DF-4AAA-8902-227A5A57BF2F}"/>
              </a:ext>
            </a:extLst>
          </p:cNvPr>
          <p:cNvSpPr txBox="1"/>
          <p:nvPr/>
        </p:nvSpPr>
        <p:spPr>
          <a:xfrm>
            <a:off x="3672070" y="2300552"/>
            <a:ext cx="2296512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TW Cen MT"/>
              </a:rPr>
              <a:t>Container:[Spring MVC Rest Controller] 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FAB6F-F4BE-4557-BA2C-28EDCDC0F50E}"/>
              </a:ext>
            </a:extLst>
          </p:cNvPr>
          <p:cNvSpPr txBox="1"/>
          <p:nvPr/>
        </p:nvSpPr>
        <p:spPr>
          <a:xfrm>
            <a:off x="3728899" y="2807653"/>
            <a:ext cx="2243959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err="1">
                <a:latin typeface="TW Cen MT"/>
                <a:cs typeface="Calibri"/>
              </a:rPr>
              <a:t>Traz</a:t>
            </a:r>
            <a:r>
              <a:rPr lang="en-US" sz="1400" dirty="0">
                <a:latin typeface="TW Cen MT"/>
                <a:cs typeface="Calibri"/>
              </a:rPr>
              <a:t> </a:t>
            </a:r>
            <a:r>
              <a:rPr lang="en-US" sz="1400" err="1">
                <a:latin typeface="TW Cen MT"/>
                <a:cs typeface="Calibri"/>
              </a:rPr>
              <a:t>os</a:t>
            </a:r>
            <a:r>
              <a:rPr lang="en-US" sz="1400" dirty="0">
                <a:latin typeface="TW Cen MT"/>
                <a:cs typeface="Calibri"/>
              </a:rPr>
              <a:t> dados do </a:t>
            </a:r>
            <a:r>
              <a:rPr lang="en-US" sz="1400" err="1">
                <a:latin typeface="TW Cen MT"/>
                <a:cs typeface="Calibri"/>
              </a:rPr>
              <a:t>usuário</a:t>
            </a:r>
            <a:r>
              <a:rPr lang="en-US" sz="1400" dirty="0">
                <a:latin typeface="TW Cen MT"/>
                <a:cs typeface="Calibri"/>
              </a:rPr>
              <a:t>: </a:t>
            </a:r>
            <a:r>
              <a:rPr lang="en-US" sz="1400" err="1">
                <a:latin typeface="TW Cen MT"/>
                <a:cs typeface="Calibri"/>
              </a:rPr>
              <a:t>Solictante</a:t>
            </a:r>
            <a:r>
              <a:rPr lang="en-US" sz="1400" dirty="0">
                <a:latin typeface="TW Cen MT"/>
                <a:cs typeface="Calibri"/>
              </a:rPr>
              <a:t>. Dados de </a:t>
            </a:r>
            <a:r>
              <a:rPr lang="en-US" sz="1400" err="1">
                <a:latin typeface="TW Cen MT"/>
                <a:cs typeface="Calibri"/>
              </a:rPr>
              <a:t>crédito</a:t>
            </a:r>
            <a:r>
              <a:rPr lang="en-US" sz="1400" dirty="0">
                <a:latin typeface="TW Cen MT"/>
                <a:cs typeface="Calibri"/>
              </a:rPr>
              <a:t> e valor para </a:t>
            </a:r>
            <a:r>
              <a:rPr lang="en-US" sz="1400" err="1">
                <a:latin typeface="TW Cen MT"/>
                <a:cs typeface="Calibri"/>
              </a:rPr>
              <a:t>pagamento</a:t>
            </a:r>
            <a:r>
              <a:rPr lang="en-US" sz="1400" dirty="0">
                <a:latin typeface="TW Cen MT"/>
                <a:cs typeface="Calibri"/>
              </a:rPr>
              <a:t> 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707DF4-23E0-451F-8086-AF6585CF5D95}"/>
              </a:ext>
            </a:extLst>
          </p:cNvPr>
          <p:cNvCxnSpPr>
            <a:cxnSpLocks/>
          </p:cNvCxnSpPr>
          <p:nvPr/>
        </p:nvCxnSpPr>
        <p:spPr>
          <a:xfrm flipH="1" flipV="1">
            <a:off x="8921880" y="2317035"/>
            <a:ext cx="469070" cy="13544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E92387-5076-4E57-9291-50B03E1F6323}"/>
              </a:ext>
            </a:extLst>
          </p:cNvPr>
          <p:cNvCxnSpPr>
            <a:cxnSpLocks/>
          </p:cNvCxnSpPr>
          <p:nvPr/>
        </p:nvCxnSpPr>
        <p:spPr>
          <a:xfrm flipH="1" flipV="1">
            <a:off x="7816918" y="2776073"/>
            <a:ext cx="7251" cy="174025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CDF1395-F122-450A-AAC3-3E2C2C2DDC58}"/>
              </a:ext>
            </a:extLst>
          </p:cNvPr>
          <p:cNvCxnSpPr>
            <a:cxnSpLocks/>
          </p:cNvCxnSpPr>
          <p:nvPr/>
        </p:nvCxnSpPr>
        <p:spPr>
          <a:xfrm flipV="1">
            <a:off x="6230897" y="2741439"/>
            <a:ext cx="951020" cy="199425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AEF670-DCB3-446C-BA63-3EDDE0FFE780}"/>
              </a:ext>
            </a:extLst>
          </p:cNvPr>
          <p:cNvCxnSpPr>
            <a:cxnSpLocks/>
          </p:cNvCxnSpPr>
          <p:nvPr/>
        </p:nvCxnSpPr>
        <p:spPr>
          <a:xfrm flipH="1" flipV="1">
            <a:off x="8190036" y="2747278"/>
            <a:ext cx="1265708" cy="192498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80EFF2-8E4A-4876-AEEB-7915FB3CBA7B}"/>
              </a:ext>
            </a:extLst>
          </p:cNvPr>
          <p:cNvCxnSpPr>
            <a:cxnSpLocks/>
          </p:cNvCxnSpPr>
          <p:nvPr/>
        </p:nvCxnSpPr>
        <p:spPr>
          <a:xfrm flipV="1">
            <a:off x="6078385" y="2304519"/>
            <a:ext cx="350657" cy="25089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E24B869-1A84-49F5-923A-7E1833D60CF8}"/>
              </a:ext>
            </a:extLst>
          </p:cNvPr>
          <p:cNvSpPr/>
          <p:nvPr/>
        </p:nvSpPr>
        <p:spPr>
          <a:xfrm>
            <a:off x="131619" y="4299529"/>
            <a:ext cx="2678543" cy="22051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9C9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tx1"/>
              </a:solidFill>
              <a:latin typeface="TW Cen M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CF4300-26F5-4884-B800-D3FF3B64B3E3}"/>
              </a:ext>
            </a:extLst>
          </p:cNvPr>
          <p:cNvSpPr/>
          <p:nvPr/>
        </p:nvSpPr>
        <p:spPr>
          <a:xfrm>
            <a:off x="3318164" y="6435435"/>
            <a:ext cx="5957453" cy="323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Vi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CA00AA-7EEC-45E5-A4E4-9FD4559F4BBB}"/>
              </a:ext>
            </a:extLst>
          </p:cNvPr>
          <p:cNvSpPr txBox="1"/>
          <p:nvPr/>
        </p:nvSpPr>
        <p:spPr>
          <a:xfrm>
            <a:off x="3786332" y="6430241"/>
            <a:ext cx="5017654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W Cen MT"/>
                <a:cs typeface="Calibri"/>
              </a:rPr>
              <a:t>VISÃO DE SOFTWARE- COMPONENTES - DEV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07A773-B401-4386-BBC3-9A783A0923BF}"/>
              </a:ext>
            </a:extLst>
          </p:cNvPr>
          <p:cNvSpPr txBox="1"/>
          <p:nvPr/>
        </p:nvSpPr>
        <p:spPr>
          <a:xfrm>
            <a:off x="2981037" y="2309"/>
            <a:ext cx="723438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latin typeface="TW Cen MT"/>
                <a:cs typeface="Calibri"/>
              </a:rPr>
              <a:t>Diagrama</a:t>
            </a:r>
            <a:r>
              <a:rPr lang="en-US" sz="2400" b="1" dirty="0">
                <a:latin typeface="TW Cen MT"/>
                <a:cs typeface="Calibri"/>
              </a:rPr>
              <a:t> de </a:t>
            </a:r>
            <a:r>
              <a:rPr lang="en-US" sz="2400" b="1" dirty="0" err="1">
                <a:latin typeface="TW Cen MT"/>
                <a:cs typeface="Calibri"/>
              </a:rPr>
              <a:t>visão</a:t>
            </a:r>
            <a:r>
              <a:rPr lang="en-US" sz="2400" b="1" dirty="0">
                <a:latin typeface="TW Cen MT"/>
                <a:cs typeface="Calibri"/>
              </a:rPr>
              <a:t> -Componentes- Web application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E78281-7BB1-4F0F-B0C9-56A40FABB0B8}"/>
              </a:ext>
            </a:extLst>
          </p:cNvPr>
          <p:cNvSpPr txBox="1"/>
          <p:nvPr/>
        </p:nvSpPr>
        <p:spPr>
          <a:xfrm>
            <a:off x="198584" y="4378038"/>
            <a:ext cx="2546928" cy="270843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latin typeface="TW Cen MT"/>
              </a:rPr>
              <a:t>ClientSide</a:t>
            </a:r>
            <a:r>
              <a:rPr lang="en-US" sz="2000" b="1" dirty="0">
                <a:latin typeface="TW Cen MT"/>
              </a:rPr>
              <a:t> Web</a:t>
            </a:r>
            <a:r>
              <a:rPr lang="en-US" sz="2000" dirty="0">
                <a:latin typeface="TW Cen MT"/>
              </a:rPr>
              <a:t> </a:t>
            </a:r>
            <a:endParaRPr lang="en-US" dirty="0"/>
          </a:p>
          <a:p>
            <a:pPr algn="ctr"/>
            <a:endParaRPr lang="en-US" sz="2000" dirty="0">
              <a:latin typeface="TW Cen MT"/>
              <a:cs typeface="Calibri"/>
            </a:endParaRPr>
          </a:p>
          <a:p>
            <a:pPr algn="ctr"/>
            <a:r>
              <a:rPr lang="en-US" sz="2000" dirty="0">
                <a:latin typeface="TW Cen MT"/>
                <a:cs typeface="Calibri"/>
              </a:rPr>
              <a:t>[Container : React]</a:t>
            </a:r>
          </a:p>
          <a:p>
            <a:pPr algn="ctr"/>
            <a:endParaRPr lang="en-US" sz="2000" dirty="0">
              <a:latin typeface="TW Cen MT"/>
              <a:cs typeface="Calibri"/>
            </a:endParaRPr>
          </a:p>
          <a:p>
            <a:pPr algn="ctr"/>
            <a:r>
              <a:rPr lang="en-US" dirty="0" err="1">
                <a:latin typeface="TW Cen MT"/>
                <a:cs typeface="Calibri"/>
              </a:rPr>
              <a:t>Cadastro</a:t>
            </a:r>
            <a:r>
              <a:rPr lang="en-US" dirty="0">
                <a:latin typeface="TW Cen MT"/>
                <a:cs typeface="Calibri"/>
              </a:rPr>
              <a:t>, Login, dashboard e coleta de </a:t>
            </a:r>
            <a:r>
              <a:rPr lang="en-US" dirty="0" err="1">
                <a:latin typeface="TW Cen MT"/>
                <a:cs typeface="Calibri"/>
              </a:rPr>
              <a:t>geocalização</a:t>
            </a:r>
            <a:r>
              <a:rPr lang="en-US" dirty="0">
                <a:latin typeface="TW Cen MT"/>
                <a:cs typeface="Calibri"/>
              </a:rPr>
              <a:t> 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80913A-C979-4BD2-89CE-32A71E8CB8D5}"/>
              </a:ext>
            </a:extLst>
          </p:cNvPr>
          <p:cNvCxnSpPr>
            <a:cxnSpLocks/>
          </p:cNvCxnSpPr>
          <p:nvPr/>
        </p:nvCxnSpPr>
        <p:spPr>
          <a:xfrm flipH="1">
            <a:off x="2191299" y="1359260"/>
            <a:ext cx="4327238" cy="71812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E3AEFBB-6909-4E38-B085-B8393AD141B8}"/>
              </a:ext>
            </a:extLst>
          </p:cNvPr>
          <p:cNvCxnSpPr/>
          <p:nvPr/>
        </p:nvCxnSpPr>
        <p:spPr>
          <a:xfrm flipV="1">
            <a:off x="2904810" y="5344751"/>
            <a:ext cx="498763" cy="9236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83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FBC3E86-6A13-4CB5-9A8C-2F5B6BD4C813}"/>
              </a:ext>
            </a:extLst>
          </p:cNvPr>
          <p:cNvSpPr/>
          <p:nvPr/>
        </p:nvSpPr>
        <p:spPr>
          <a:xfrm>
            <a:off x="1898073" y="3422071"/>
            <a:ext cx="1154547" cy="161638"/>
          </a:xfrm>
          <a:prstGeom prst="roundRect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9" descr="Shape, circle&#10;&#10;Description automatically generated">
            <a:extLst>
              <a:ext uri="{FF2B5EF4-FFF2-40B4-BE49-F238E27FC236}">
                <a16:creationId xmlns:a16="http://schemas.microsoft.com/office/drawing/2014/main" id="{6FA5210C-63C8-4216-83E4-B4757FC03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491" y="3950120"/>
            <a:ext cx="2743200" cy="2837032"/>
          </a:xfrm>
          <a:prstGeom prst="rect">
            <a:avLst/>
          </a:prstGeom>
        </p:spPr>
      </p:pic>
      <p:pic>
        <p:nvPicPr>
          <p:cNvPr id="7" name="Picture 7" descr="A picture containing object, lamp, computer, cat&#10;&#10;Description automatically generated">
            <a:extLst>
              <a:ext uri="{FF2B5EF4-FFF2-40B4-BE49-F238E27FC236}">
                <a16:creationId xmlns:a16="http://schemas.microsoft.com/office/drawing/2014/main" id="{D6A950EE-A92B-4611-87F5-D1E3DD75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09" y="10163"/>
            <a:ext cx="2743200" cy="1780764"/>
          </a:xfrm>
          <a:prstGeom prst="rect">
            <a:avLst/>
          </a:prstGeom>
        </p:spPr>
      </p:pic>
      <p:pic>
        <p:nvPicPr>
          <p:cNvPr id="8" name="Picture 13" descr="A picture containing person, person, kite, looking&#10;&#10;Description automatically generated">
            <a:extLst>
              <a:ext uri="{FF2B5EF4-FFF2-40B4-BE49-F238E27FC236}">
                <a16:creationId xmlns:a16="http://schemas.microsoft.com/office/drawing/2014/main" id="{58266BB1-290B-4023-9101-6E1BAFCE6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" y="3283255"/>
            <a:ext cx="2743200" cy="3962944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B9FF63E-213B-49F1-AE79-F2D451F6E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pic>
        <p:nvPicPr>
          <p:cNvPr id="14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6FFB8C93-07B2-4FE6-AA7F-03C11B548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2" y="145278"/>
            <a:ext cx="2743200" cy="3380898"/>
          </a:xfrm>
          <a:prstGeom prst="rect">
            <a:avLst/>
          </a:prstGeom>
        </p:spPr>
      </p:pic>
      <p:pic>
        <p:nvPicPr>
          <p:cNvPr id="18" name="Picture 20" descr="Icon&#10;&#10;Description automatically generated">
            <a:extLst>
              <a:ext uri="{FF2B5EF4-FFF2-40B4-BE49-F238E27FC236}">
                <a16:creationId xmlns:a16="http://schemas.microsoft.com/office/drawing/2014/main" id="{2C0B5DCC-C9CA-4C70-A108-B49835C4B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764" y="2265218"/>
            <a:ext cx="1219200" cy="1219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E38F0C5-3B76-4A40-B89B-FF234D6161D5}"/>
              </a:ext>
            </a:extLst>
          </p:cNvPr>
          <p:cNvSpPr/>
          <p:nvPr/>
        </p:nvSpPr>
        <p:spPr>
          <a:xfrm>
            <a:off x="5638800" y="247073"/>
            <a:ext cx="5761180" cy="5622635"/>
          </a:xfrm>
          <a:prstGeom prst="ellipse">
            <a:avLst/>
          </a:prstGeom>
          <a:solidFill>
            <a:srgbClr val="F2E3B3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0BBEB6-238A-47F2-BDA2-F9B7CE51E431}"/>
              </a:ext>
            </a:extLst>
          </p:cNvPr>
          <p:cNvSpPr/>
          <p:nvPr/>
        </p:nvSpPr>
        <p:spPr>
          <a:xfrm>
            <a:off x="5019676" y="782494"/>
            <a:ext cx="2285998" cy="2285997"/>
          </a:xfrm>
          <a:prstGeom prst="ellipse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7" descr="Icon&#10;&#10;Description automatically generated">
            <a:extLst>
              <a:ext uri="{FF2B5EF4-FFF2-40B4-BE49-F238E27FC236}">
                <a16:creationId xmlns:a16="http://schemas.microsoft.com/office/drawing/2014/main" id="{16EDA0E3-B67C-4502-9B8C-09BBEEB27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037" y="1249218"/>
            <a:ext cx="1369291" cy="135774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B7351F6-517C-41C4-9196-1D387D4751A1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0FB7691E-4E16-470B-9B19-3D7C223DB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5544126"/>
            <a:ext cx="872837" cy="849747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D49865A-46FE-469F-B022-5A1D1B84C318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2AA35F-84BE-49EF-8AEF-735C0DB58B8B}"/>
              </a:ext>
            </a:extLst>
          </p:cNvPr>
          <p:cNvSpPr/>
          <p:nvPr/>
        </p:nvSpPr>
        <p:spPr>
          <a:xfrm>
            <a:off x="6382039" y="4950402"/>
            <a:ext cx="1662544" cy="1627907"/>
          </a:xfrm>
          <a:prstGeom prst="ellipse">
            <a:avLst/>
          </a:prstGeom>
          <a:solidFill>
            <a:srgbClr val="F09435">
              <a:alpha val="66000"/>
            </a:srgbClr>
          </a:solidFill>
          <a:ln>
            <a:solidFill>
              <a:srgbClr val="F09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27DF21F3-33DC-4A9B-8115-D75AE6AA2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5673" y="5243945"/>
            <a:ext cx="1022928" cy="103447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0C16A4B-68CC-4A62-A6DC-D4A6CFA14897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1" descr="Icon&#10;&#10;Description automatically generated">
            <a:extLst>
              <a:ext uri="{FF2B5EF4-FFF2-40B4-BE49-F238E27FC236}">
                <a16:creationId xmlns:a16="http://schemas.microsoft.com/office/drawing/2014/main" id="{4AF8CA44-442A-4227-9E22-8A6664BF0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309" y="452581"/>
            <a:ext cx="1126837" cy="1126837"/>
          </a:xfrm>
          <a:prstGeom prst="rect">
            <a:avLst/>
          </a:prstGeom>
        </p:spPr>
      </p:pic>
      <p:sp>
        <p:nvSpPr>
          <p:cNvPr id="20" name="TextBox 1">
            <a:extLst>
              <a:ext uri="{FF2B5EF4-FFF2-40B4-BE49-F238E27FC236}">
                <a16:creationId xmlns:a16="http://schemas.microsoft.com/office/drawing/2014/main" id="{32229A94-F7D5-4265-B69A-7A4333A34EF9}"/>
              </a:ext>
            </a:extLst>
          </p:cNvPr>
          <p:cNvSpPr txBox="1"/>
          <p:nvPr/>
        </p:nvSpPr>
        <p:spPr>
          <a:xfrm>
            <a:off x="272267" y="2334132"/>
            <a:ext cx="4159938" cy="144655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>
                <a:latin typeface="TW Cen MT"/>
                <a:cs typeface="Calibri" panose="020F0502020204030204"/>
              </a:rPr>
              <a:t>Diagrama de Classe </a:t>
            </a:r>
            <a:endParaRPr lang="en-US" sz="4400" dirty="0">
              <a:latin typeface="TW Cen M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9122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BC6AD80-939B-4AE8-AA1A-12522FE54B27}"/>
              </a:ext>
            </a:extLst>
          </p:cNvPr>
          <p:cNvSpPr txBox="1"/>
          <p:nvPr/>
        </p:nvSpPr>
        <p:spPr>
          <a:xfrm>
            <a:off x="638881" y="566983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Tw Cen MT" panose="020B0602020104020603" pitchFamily="34" charset="0"/>
                <a:ea typeface="+mj-ea"/>
                <a:cs typeface="+mj-cs"/>
              </a:rPr>
              <a:t>Análise de Concorrência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Linha do tempo&#10;&#10;Descrição gerada automaticamente com confiança média">
            <a:extLst>
              <a:ext uri="{FF2B5EF4-FFF2-40B4-BE49-F238E27FC236}">
                <a16:creationId xmlns:a16="http://schemas.microsoft.com/office/drawing/2014/main" id="{94B6380D-2814-4E90-89F5-E18B0852A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5" y="2536637"/>
            <a:ext cx="11548872" cy="256962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0F468FF-3BC4-46BE-9205-FA94FB12E7D7}"/>
              </a:ext>
            </a:extLst>
          </p:cNvPr>
          <p:cNvSpPr/>
          <p:nvPr/>
        </p:nvSpPr>
        <p:spPr>
          <a:xfrm>
            <a:off x="3432313" y="1519493"/>
            <a:ext cx="5353878" cy="57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778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73987CC0-60AE-467C-82C9-68791C84D11E}"/>
              </a:ext>
            </a:extLst>
          </p:cNvPr>
          <p:cNvSpPr/>
          <p:nvPr/>
        </p:nvSpPr>
        <p:spPr>
          <a:xfrm>
            <a:off x="2953039" y="5573857"/>
            <a:ext cx="1200726" cy="1223816"/>
          </a:xfrm>
          <a:prstGeom prst="ellipse">
            <a:avLst/>
          </a:prstGeom>
          <a:solidFill>
            <a:srgbClr val="8EAFE8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F446AB-32A0-42F5-A8E2-9D54C6FB57D4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6F9D972-AEFD-406F-A56D-1AC2C49D7978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1" descr="Icon&#10;&#10;Description automatically generated">
            <a:extLst>
              <a:ext uri="{FF2B5EF4-FFF2-40B4-BE49-F238E27FC236}">
                <a16:creationId xmlns:a16="http://schemas.microsoft.com/office/drawing/2014/main" id="{5042BD91-9761-49D6-933C-9E459EBC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09" y="452581"/>
            <a:ext cx="1126837" cy="1126837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851BC70-2E15-47B5-A305-FA1E931A7E65}"/>
              </a:ext>
            </a:extLst>
          </p:cNvPr>
          <p:cNvSpPr/>
          <p:nvPr/>
        </p:nvSpPr>
        <p:spPr>
          <a:xfrm>
            <a:off x="6435436" y="62346"/>
            <a:ext cx="5761180" cy="5622635"/>
          </a:xfrm>
          <a:prstGeom prst="ellipse">
            <a:avLst/>
          </a:prstGeom>
          <a:solidFill>
            <a:srgbClr val="F2E3B3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95008A-85EC-4A88-994C-D9576384BE35}"/>
              </a:ext>
            </a:extLst>
          </p:cNvPr>
          <p:cNvSpPr/>
          <p:nvPr/>
        </p:nvSpPr>
        <p:spPr>
          <a:xfrm>
            <a:off x="444144" y="450513"/>
            <a:ext cx="11102742" cy="5836423"/>
          </a:xfrm>
          <a:prstGeom prst="rect">
            <a:avLst/>
          </a:prstGeom>
          <a:solidFill>
            <a:srgbClr val="8EAFE8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A picture containing object, lamp, sitting, looking&#10;&#10;Description automatically generated">
            <a:extLst>
              <a:ext uri="{FF2B5EF4-FFF2-40B4-BE49-F238E27FC236}">
                <a16:creationId xmlns:a16="http://schemas.microsoft.com/office/drawing/2014/main" id="{35B957C7-00B9-4EF6-BB20-AB223FE8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8196" y="5531713"/>
            <a:ext cx="2743200" cy="1332411"/>
          </a:xfrm>
          <a:prstGeom prst="rect">
            <a:avLst/>
          </a:prstGeom>
        </p:spPr>
      </p:pic>
      <p:pic>
        <p:nvPicPr>
          <p:cNvPr id="7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CDA8DA6-0635-46FB-A015-221AB5D9A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3684E118-610D-49A7-9472-1E134361EDE8}"/>
              </a:ext>
            </a:extLst>
          </p:cNvPr>
          <p:cNvSpPr txBox="1"/>
          <p:nvPr/>
        </p:nvSpPr>
        <p:spPr>
          <a:xfrm>
            <a:off x="1980783" y="2191700"/>
            <a:ext cx="9362363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>
                <a:latin typeface="TW Cen MT"/>
                <a:cs typeface="Calibri"/>
              </a:rPr>
              <a:t>Vai Ali Pra Mim </a:t>
            </a:r>
          </a:p>
        </p:txBody>
      </p:sp>
      <p:pic>
        <p:nvPicPr>
          <p:cNvPr id="6" name="Picture 9" descr="Icon&#10;&#10;Description automatically generated">
            <a:extLst>
              <a:ext uri="{FF2B5EF4-FFF2-40B4-BE49-F238E27FC236}">
                <a16:creationId xmlns:a16="http://schemas.microsoft.com/office/drawing/2014/main" id="{06CB9DBB-38A6-4E05-8DB5-B2229AEBA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93" y="-349469"/>
            <a:ext cx="1762668" cy="4114800"/>
          </a:xfrm>
          <a:prstGeom prst="rect">
            <a:avLst/>
          </a:prstGeom>
        </p:spPr>
      </p:pic>
      <p:pic>
        <p:nvPicPr>
          <p:cNvPr id="2" name="Picture 8" descr="Icon&#10;&#10;Description automatically generated">
            <a:extLst>
              <a:ext uri="{FF2B5EF4-FFF2-40B4-BE49-F238E27FC236}">
                <a16:creationId xmlns:a16="http://schemas.microsoft.com/office/drawing/2014/main" id="{F90D7850-E836-4DB8-A08A-21F57D3A2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854" y="4308764"/>
            <a:ext cx="1219200" cy="1219200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F5AEFC92-19C1-40F7-8617-2DD29FF76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855" y="4308764"/>
            <a:ext cx="1219200" cy="1219200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42983DAA-1669-4B58-94AE-AD25BE797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4764" y="4308764"/>
            <a:ext cx="1219200" cy="1219200"/>
          </a:xfrm>
          <a:prstGeom prst="rect">
            <a:avLst/>
          </a:prstGeom>
        </p:spPr>
      </p:pic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DB5D5A7E-7D1A-4387-894F-D82698664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9218" y="4308764"/>
            <a:ext cx="1219200" cy="1219200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53BF4F33-543B-415D-9F4F-95336F3090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0309" y="4308764"/>
            <a:ext cx="1219200" cy="1219200"/>
          </a:xfrm>
          <a:prstGeom prst="rect">
            <a:avLst/>
          </a:prstGeom>
        </p:spPr>
      </p:pic>
      <p:pic>
        <p:nvPicPr>
          <p:cNvPr id="13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72FC9F-3A07-4F3D-9D4B-C526072321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2855" y="436649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60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73F703-0B60-4337-BC56-FABCAE807159}"/>
              </a:ext>
            </a:extLst>
          </p:cNvPr>
          <p:cNvSpPr txBox="1"/>
          <p:nvPr/>
        </p:nvSpPr>
        <p:spPr>
          <a:xfrm>
            <a:off x="161803" y="674995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Tw Cen MT" panose="020B0602020104020603" pitchFamily="34" charset="0"/>
                <a:ea typeface="+mj-ea"/>
                <a:cs typeface="+mj-cs"/>
              </a:rPr>
              <a:t>Diferencial do Negócio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0F53620-2842-47D3-9911-EDE9EFE12EAA}"/>
              </a:ext>
            </a:extLst>
          </p:cNvPr>
          <p:cNvSpPr txBox="1"/>
          <p:nvPr/>
        </p:nvSpPr>
        <p:spPr>
          <a:xfrm>
            <a:off x="1444487" y="2332381"/>
            <a:ext cx="8216348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i="0" dirty="0">
                <a:effectLst/>
                <a:latin typeface="Whitney"/>
              </a:rPr>
              <a:t>Objetivo;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i="0" dirty="0">
                <a:effectLst/>
                <a:latin typeface="Whitney"/>
              </a:rPr>
              <a:t>Ux;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i="0" dirty="0">
                <a:effectLst/>
                <a:latin typeface="Whitney"/>
              </a:rPr>
              <a:t>Público alvo;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i="0" dirty="0">
                <a:effectLst/>
                <a:latin typeface="Whitney"/>
              </a:rPr>
              <a:t>Meio de pagamento; 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543794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FBC3E86-6A13-4CB5-9A8C-2F5B6BD4C813}"/>
              </a:ext>
            </a:extLst>
          </p:cNvPr>
          <p:cNvSpPr/>
          <p:nvPr/>
        </p:nvSpPr>
        <p:spPr>
          <a:xfrm>
            <a:off x="1898073" y="3422071"/>
            <a:ext cx="1154547" cy="161638"/>
          </a:xfrm>
          <a:prstGeom prst="roundRect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9" descr="Shape, circle&#10;&#10;Description automatically generated">
            <a:extLst>
              <a:ext uri="{FF2B5EF4-FFF2-40B4-BE49-F238E27FC236}">
                <a16:creationId xmlns:a16="http://schemas.microsoft.com/office/drawing/2014/main" id="{6FA5210C-63C8-4216-83E4-B4757FC03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491" y="3950120"/>
            <a:ext cx="2743200" cy="2837032"/>
          </a:xfrm>
          <a:prstGeom prst="rect">
            <a:avLst/>
          </a:prstGeom>
        </p:spPr>
      </p:pic>
      <p:pic>
        <p:nvPicPr>
          <p:cNvPr id="7" name="Picture 7" descr="A picture containing object, lamp, computer, cat&#10;&#10;Description automatically generated">
            <a:extLst>
              <a:ext uri="{FF2B5EF4-FFF2-40B4-BE49-F238E27FC236}">
                <a16:creationId xmlns:a16="http://schemas.microsoft.com/office/drawing/2014/main" id="{D6A950EE-A92B-4611-87F5-D1E3DD75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09" y="10163"/>
            <a:ext cx="2743200" cy="1780764"/>
          </a:xfrm>
          <a:prstGeom prst="rect">
            <a:avLst/>
          </a:prstGeom>
        </p:spPr>
      </p:pic>
      <p:pic>
        <p:nvPicPr>
          <p:cNvPr id="8" name="Picture 13" descr="A picture containing person, person, kite, looking&#10;&#10;Description automatically generated">
            <a:extLst>
              <a:ext uri="{FF2B5EF4-FFF2-40B4-BE49-F238E27FC236}">
                <a16:creationId xmlns:a16="http://schemas.microsoft.com/office/drawing/2014/main" id="{58266BB1-290B-4023-9101-6E1BAFCE6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" y="3283255"/>
            <a:ext cx="2743200" cy="3962944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B9FF63E-213B-49F1-AE79-F2D451F6E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pic>
        <p:nvPicPr>
          <p:cNvPr id="14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6FFB8C93-07B2-4FE6-AA7F-03C11B548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2" y="145278"/>
            <a:ext cx="2743200" cy="3380898"/>
          </a:xfrm>
          <a:prstGeom prst="rect">
            <a:avLst/>
          </a:prstGeom>
        </p:spPr>
      </p:pic>
      <p:pic>
        <p:nvPicPr>
          <p:cNvPr id="18" name="Picture 20" descr="Icon&#10;&#10;Description automatically generated">
            <a:extLst>
              <a:ext uri="{FF2B5EF4-FFF2-40B4-BE49-F238E27FC236}">
                <a16:creationId xmlns:a16="http://schemas.microsoft.com/office/drawing/2014/main" id="{2C0B5DCC-C9CA-4C70-A108-B49835C4B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764" y="2265218"/>
            <a:ext cx="1219200" cy="1219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E38F0C5-3B76-4A40-B89B-FF234D6161D5}"/>
              </a:ext>
            </a:extLst>
          </p:cNvPr>
          <p:cNvSpPr/>
          <p:nvPr/>
        </p:nvSpPr>
        <p:spPr>
          <a:xfrm>
            <a:off x="5638800" y="247073"/>
            <a:ext cx="5761180" cy="5622635"/>
          </a:xfrm>
          <a:prstGeom prst="ellipse">
            <a:avLst/>
          </a:prstGeom>
          <a:solidFill>
            <a:srgbClr val="F2E3B3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0BBEB6-238A-47F2-BDA2-F9B7CE51E431}"/>
              </a:ext>
            </a:extLst>
          </p:cNvPr>
          <p:cNvSpPr/>
          <p:nvPr/>
        </p:nvSpPr>
        <p:spPr>
          <a:xfrm>
            <a:off x="5019676" y="782494"/>
            <a:ext cx="2285998" cy="2285997"/>
          </a:xfrm>
          <a:prstGeom prst="ellipse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7" descr="Icon&#10;&#10;Description automatically generated">
            <a:extLst>
              <a:ext uri="{FF2B5EF4-FFF2-40B4-BE49-F238E27FC236}">
                <a16:creationId xmlns:a16="http://schemas.microsoft.com/office/drawing/2014/main" id="{16EDA0E3-B67C-4502-9B8C-09BBEEB27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037" y="1249218"/>
            <a:ext cx="1369291" cy="135774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B7351F6-517C-41C4-9196-1D387D4751A1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0FB7691E-4E16-470B-9B19-3D7C223DB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5544126"/>
            <a:ext cx="872837" cy="849747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D49865A-46FE-469F-B022-5A1D1B84C318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2AA35F-84BE-49EF-8AEF-735C0DB58B8B}"/>
              </a:ext>
            </a:extLst>
          </p:cNvPr>
          <p:cNvSpPr/>
          <p:nvPr/>
        </p:nvSpPr>
        <p:spPr>
          <a:xfrm>
            <a:off x="6382039" y="4950402"/>
            <a:ext cx="1662544" cy="1627907"/>
          </a:xfrm>
          <a:prstGeom prst="ellipse">
            <a:avLst/>
          </a:prstGeom>
          <a:solidFill>
            <a:srgbClr val="F09435">
              <a:alpha val="66000"/>
            </a:srgbClr>
          </a:solidFill>
          <a:ln>
            <a:solidFill>
              <a:srgbClr val="F09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27DF21F3-33DC-4A9B-8115-D75AE6AA2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5673" y="5243945"/>
            <a:ext cx="1022928" cy="103447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0C16A4B-68CC-4A62-A6DC-D4A6CFA14897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1" descr="Icon&#10;&#10;Description automatically generated">
            <a:extLst>
              <a:ext uri="{FF2B5EF4-FFF2-40B4-BE49-F238E27FC236}">
                <a16:creationId xmlns:a16="http://schemas.microsoft.com/office/drawing/2014/main" id="{4AF8CA44-442A-4227-9E22-8A6664BF0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309" y="452581"/>
            <a:ext cx="1126837" cy="1126837"/>
          </a:xfrm>
          <a:prstGeom prst="rect">
            <a:avLst/>
          </a:prstGeom>
        </p:spPr>
      </p:pic>
      <p:sp>
        <p:nvSpPr>
          <p:cNvPr id="20" name="TextBox 1">
            <a:extLst>
              <a:ext uri="{FF2B5EF4-FFF2-40B4-BE49-F238E27FC236}">
                <a16:creationId xmlns:a16="http://schemas.microsoft.com/office/drawing/2014/main" id="{32229A94-F7D5-4265-B69A-7A4333A34EF9}"/>
              </a:ext>
            </a:extLst>
          </p:cNvPr>
          <p:cNvSpPr txBox="1"/>
          <p:nvPr/>
        </p:nvSpPr>
        <p:spPr>
          <a:xfrm>
            <a:off x="272267" y="2334132"/>
            <a:ext cx="4159938" cy="7694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err="1">
                <a:latin typeface="TW Cen MT"/>
                <a:cs typeface="Calibri" panose="020F0502020204030204"/>
              </a:rPr>
              <a:t>Protótipos</a:t>
            </a:r>
            <a:r>
              <a:rPr lang="en-US" sz="4400" dirty="0">
                <a:latin typeface="TW Cen MT"/>
                <a:cs typeface="Calibri" panose="020F0502020204030204"/>
              </a:rPr>
              <a:t> de </a:t>
            </a:r>
            <a:r>
              <a:rPr lang="en-US" sz="4400" dirty="0" err="1">
                <a:latin typeface="TW Cen MT"/>
                <a:cs typeface="Calibri" panose="020F0502020204030204"/>
              </a:rPr>
              <a:t>tela</a:t>
            </a:r>
            <a:endParaRPr lang="en-US" sz="4400" dirty="0">
              <a:latin typeface="TW Cen M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68047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FBC3E86-6A13-4CB5-9A8C-2F5B6BD4C813}"/>
              </a:ext>
            </a:extLst>
          </p:cNvPr>
          <p:cNvSpPr/>
          <p:nvPr/>
        </p:nvSpPr>
        <p:spPr>
          <a:xfrm>
            <a:off x="1898073" y="3422071"/>
            <a:ext cx="1154547" cy="161638"/>
          </a:xfrm>
          <a:prstGeom prst="roundRect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9" descr="Shape, circle&#10;&#10;Description automatically generated">
            <a:extLst>
              <a:ext uri="{FF2B5EF4-FFF2-40B4-BE49-F238E27FC236}">
                <a16:creationId xmlns:a16="http://schemas.microsoft.com/office/drawing/2014/main" id="{6FA5210C-63C8-4216-83E4-B4757FC03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491" y="3950120"/>
            <a:ext cx="2743200" cy="2837032"/>
          </a:xfrm>
          <a:prstGeom prst="rect">
            <a:avLst/>
          </a:prstGeom>
        </p:spPr>
      </p:pic>
      <p:pic>
        <p:nvPicPr>
          <p:cNvPr id="7" name="Picture 7" descr="A picture containing object, lamp, computer, cat&#10;&#10;Description automatically generated">
            <a:extLst>
              <a:ext uri="{FF2B5EF4-FFF2-40B4-BE49-F238E27FC236}">
                <a16:creationId xmlns:a16="http://schemas.microsoft.com/office/drawing/2014/main" id="{D6A950EE-A92B-4611-87F5-D1E3DD75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09" y="10163"/>
            <a:ext cx="2743200" cy="1780764"/>
          </a:xfrm>
          <a:prstGeom prst="rect">
            <a:avLst/>
          </a:prstGeom>
        </p:spPr>
      </p:pic>
      <p:pic>
        <p:nvPicPr>
          <p:cNvPr id="8" name="Picture 13" descr="A picture containing person, person, kite, looking&#10;&#10;Description automatically generated">
            <a:extLst>
              <a:ext uri="{FF2B5EF4-FFF2-40B4-BE49-F238E27FC236}">
                <a16:creationId xmlns:a16="http://schemas.microsoft.com/office/drawing/2014/main" id="{58266BB1-290B-4023-9101-6E1BAFCE6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" y="3283255"/>
            <a:ext cx="2743200" cy="3962944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B9FF63E-213B-49F1-AE79-F2D451F6E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pic>
        <p:nvPicPr>
          <p:cNvPr id="14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6FFB8C93-07B2-4FE6-AA7F-03C11B548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2" y="145278"/>
            <a:ext cx="2743200" cy="3380898"/>
          </a:xfrm>
          <a:prstGeom prst="rect">
            <a:avLst/>
          </a:prstGeom>
        </p:spPr>
      </p:pic>
      <p:pic>
        <p:nvPicPr>
          <p:cNvPr id="18" name="Picture 20" descr="Icon&#10;&#10;Description automatically generated">
            <a:extLst>
              <a:ext uri="{FF2B5EF4-FFF2-40B4-BE49-F238E27FC236}">
                <a16:creationId xmlns:a16="http://schemas.microsoft.com/office/drawing/2014/main" id="{2C0B5DCC-C9CA-4C70-A108-B49835C4B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764" y="2265218"/>
            <a:ext cx="1219200" cy="1219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E38F0C5-3B76-4A40-B89B-FF234D6161D5}"/>
              </a:ext>
            </a:extLst>
          </p:cNvPr>
          <p:cNvSpPr/>
          <p:nvPr/>
        </p:nvSpPr>
        <p:spPr>
          <a:xfrm>
            <a:off x="5638800" y="247073"/>
            <a:ext cx="5761180" cy="5622635"/>
          </a:xfrm>
          <a:prstGeom prst="ellipse">
            <a:avLst/>
          </a:prstGeom>
          <a:solidFill>
            <a:srgbClr val="F2E3B3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0BBEB6-238A-47F2-BDA2-F9B7CE51E431}"/>
              </a:ext>
            </a:extLst>
          </p:cNvPr>
          <p:cNvSpPr/>
          <p:nvPr/>
        </p:nvSpPr>
        <p:spPr>
          <a:xfrm>
            <a:off x="5019676" y="782494"/>
            <a:ext cx="2285998" cy="2285997"/>
          </a:xfrm>
          <a:prstGeom prst="ellipse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7" descr="Icon&#10;&#10;Description automatically generated">
            <a:extLst>
              <a:ext uri="{FF2B5EF4-FFF2-40B4-BE49-F238E27FC236}">
                <a16:creationId xmlns:a16="http://schemas.microsoft.com/office/drawing/2014/main" id="{16EDA0E3-B67C-4502-9B8C-09BBEEB27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037" y="1249218"/>
            <a:ext cx="1369291" cy="135774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B7351F6-517C-41C4-9196-1D387D4751A1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0FB7691E-4E16-470B-9B19-3D7C223DB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5544126"/>
            <a:ext cx="872837" cy="849747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D49865A-46FE-469F-B022-5A1D1B84C318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2AA35F-84BE-49EF-8AEF-735C0DB58B8B}"/>
              </a:ext>
            </a:extLst>
          </p:cNvPr>
          <p:cNvSpPr/>
          <p:nvPr/>
        </p:nvSpPr>
        <p:spPr>
          <a:xfrm>
            <a:off x="6382039" y="4950402"/>
            <a:ext cx="1662544" cy="1627907"/>
          </a:xfrm>
          <a:prstGeom prst="ellipse">
            <a:avLst/>
          </a:prstGeom>
          <a:solidFill>
            <a:srgbClr val="F09435">
              <a:alpha val="66000"/>
            </a:srgbClr>
          </a:solidFill>
          <a:ln>
            <a:solidFill>
              <a:srgbClr val="F09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27DF21F3-33DC-4A9B-8115-D75AE6AA2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5673" y="5243945"/>
            <a:ext cx="1022928" cy="103447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0C16A4B-68CC-4A62-A6DC-D4A6CFA14897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1" descr="Icon&#10;&#10;Description automatically generated">
            <a:extLst>
              <a:ext uri="{FF2B5EF4-FFF2-40B4-BE49-F238E27FC236}">
                <a16:creationId xmlns:a16="http://schemas.microsoft.com/office/drawing/2014/main" id="{4AF8CA44-442A-4227-9E22-8A6664BF0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309" y="452581"/>
            <a:ext cx="1126837" cy="1126837"/>
          </a:xfrm>
          <a:prstGeom prst="rect">
            <a:avLst/>
          </a:prstGeom>
        </p:spPr>
      </p:pic>
      <p:sp>
        <p:nvSpPr>
          <p:cNvPr id="20" name="TextBox 1">
            <a:extLst>
              <a:ext uri="{FF2B5EF4-FFF2-40B4-BE49-F238E27FC236}">
                <a16:creationId xmlns:a16="http://schemas.microsoft.com/office/drawing/2014/main" id="{32229A94-F7D5-4265-B69A-7A4333A34EF9}"/>
              </a:ext>
            </a:extLst>
          </p:cNvPr>
          <p:cNvSpPr txBox="1"/>
          <p:nvPr/>
        </p:nvSpPr>
        <p:spPr>
          <a:xfrm>
            <a:off x="272267" y="2334132"/>
            <a:ext cx="4159938" cy="144655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err="1">
                <a:latin typeface="TW Cen MT"/>
                <a:cs typeface="Calibri" panose="020F0502020204030204"/>
              </a:rPr>
              <a:t>Demonstração</a:t>
            </a:r>
            <a:r>
              <a:rPr lang="en-US" sz="4400" dirty="0">
                <a:latin typeface="TW Cen MT"/>
                <a:cs typeface="Calibri" panose="020F0502020204030204"/>
              </a:rPr>
              <a:t> de Front e Back-end</a:t>
            </a:r>
          </a:p>
        </p:txBody>
      </p:sp>
    </p:spTree>
    <p:extLst>
      <p:ext uri="{BB962C8B-B14F-4D97-AF65-F5344CB8AC3E}">
        <p14:creationId xmlns:p14="http://schemas.microsoft.com/office/powerpoint/2010/main" val="2422833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FBC3E86-6A13-4CB5-9A8C-2F5B6BD4C813}"/>
              </a:ext>
            </a:extLst>
          </p:cNvPr>
          <p:cNvSpPr/>
          <p:nvPr/>
        </p:nvSpPr>
        <p:spPr>
          <a:xfrm>
            <a:off x="1517073" y="3260436"/>
            <a:ext cx="2112819" cy="277090"/>
          </a:xfrm>
          <a:prstGeom prst="roundRect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9" descr="Shape, circle&#10;&#10;Description automatically generated">
            <a:extLst>
              <a:ext uri="{FF2B5EF4-FFF2-40B4-BE49-F238E27FC236}">
                <a16:creationId xmlns:a16="http://schemas.microsoft.com/office/drawing/2014/main" id="{6FA5210C-63C8-4216-83E4-B4757FC03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491" y="3950120"/>
            <a:ext cx="2743200" cy="2837032"/>
          </a:xfrm>
          <a:prstGeom prst="rect">
            <a:avLst/>
          </a:prstGeom>
        </p:spPr>
      </p:pic>
      <p:pic>
        <p:nvPicPr>
          <p:cNvPr id="7" name="Picture 7" descr="A picture containing object, lamp, computer, cat&#10;&#10;Description automatically generated">
            <a:extLst>
              <a:ext uri="{FF2B5EF4-FFF2-40B4-BE49-F238E27FC236}">
                <a16:creationId xmlns:a16="http://schemas.microsoft.com/office/drawing/2014/main" id="{D6A950EE-A92B-4611-87F5-D1E3DD75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09" y="10163"/>
            <a:ext cx="2743200" cy="1780764"/>
          </a:xfrm>
          <a:prstGeom prst="rect">
            <a:avLst/>
          </a:prstGeom>
        </p:spPr>
      </p:pic>
      <p:pic>
        <p:nvPicPr>
          <p:cNvPr id="8" name="Picture 13" descr="A picture containing person, person, kite, looking&#10;&#10;Description automatically generated">
            <a:extLst>
              <a:ext uri="{FF2B5EF4-FFF2-40B4-BE49-F238E27FC236}">
                <a16:creationId xmlns:a16="http://schemas.microsoft.com/office/drawing/2014/main" id="{58266BB1-290B-4023-9101-6E1BAFCE6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" y="3283255"/>
            <a:ext cx="2743200" cy="3962944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B9FF63E-213B-49F1-AE79-F2D451F6E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pic>
        <p:nvPicPr>
          <p:cNvPr id="14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6FFB8C93-07B2-4FE6-AA7F-03C11B548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2" y="145278"/>
            <a:ext cx="2743200" cy="3380898"/>
          </a:xfrm>
          <a:prstGeom prst="rect">
            <a:avLst/>
          </a:prstGeom>
        </p:spPr>
      </p:pic>
      <p:pic>
        <p:nvPicPr>
          <p:cNvPr id="18" name="Picture 20" descr="Icon&#10;&#10;Description automatically generated">
            <a:extLst>
              <a:ext uri="{FF2B5EF4-FFF2-40B4-BE49-F238E27FC236}">
                <a16:creationId xmlns:a16="http://schemas.microsoft.com/office/drawing/2014/main" id="{2C0B5DCC-C9CA-4C70-A108-B49835C4B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764" y="2265218"/>
            <a:ext cx="1219200" cy="1219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E38F0C5-3B76-4A40-B89B-FF234D6161D5}"/>
              </a:ext>
            </a:extLst>
          </p:cNvPr>
          <p:cNvSpPr/>
          <p:nvPr/>
        </p:nvSpPr>
        <p:spPr>
          <a:xfrm>
            <a:off x="5638800" y="247073"/>
            <a:ext cx="5761180" cy="5622635"/>
          </a:xfrm>
          <a:prstGeom prst="ellipse">
            <a:avLst/>
          </a:prstGeom>
          <a:solidFill>
            <a:srgbClr val="F2E3B3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0BBEB6-238A-47F2-BDA2-F9B7CE51E431}"/>
              </a:ext>
            </a:extLst>
          </p:cNvPr>
          <p:cNvSpPr/>
          <p:nvPr/>
        </p:nvSpPr>
        <p:spPr>
          <a:xfrm>
            <a:off x="5019676" y="782494"/>
            <a:ext cx="2285998" cy="2285997"/>
          </a:xfrm>
          <a:prstGeom prst="ellipse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7" descr="Icon&#10;&#10;Description automatically generated">
            <a:extLst>
              <a:ext uri="{FF2B5EF4-FFF2-40B4-BE49-F238E27FC236}">
                <a16:creationId xmlns:a16="http://schemas.microsoft.com/office/drawing/2014/main" id="{16EDA0E3-B67C-4502-9B8C-09BBEEB27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037" y="1249218"/>
            <a:ext cx="1369291" cy="135774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B7351F6-517C-41C4-9196-1D387D4751A1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0FB7691E-4E16-470B-9B19-3D7C223DB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5544126"/>
            <a:ext cx="872837" cy="849747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D49865A-46FE-469F-B022-5A1D1B84C318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2AA35F-84BE-49EF-8AEF-735C0DB58B8B}"/>
              </a:ext>
            </a:extLst>
          </p:cNvPr>
          <p:cNvSpPr/>
          <p:nvPr/>
        </p:nvSpPr>
        <p:spPr>
          <a:xfrm>
            <a:off x="6382039" y="4950402"/>
            <a:ext cx="1662544" cy="1627907"/>
          </a:xfrm>
          <a:prstGeom prst="ellipse">
            <a:avLst/>
          </a:prstGeom>
          <a:solidFill>
            <a:srgbClr val="F09435">
              <a:alpha val="66000"/>
            </a:srgbClr>
          </a:solidFill>
          <a:ln>
            <a:solidFill>
              <a:srgbClr val="F09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27DF21F3-33DC-4A9B-8115-D75AE6AA2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5673" y="5243945"/>
            <a:ext cx="1022928" cy="103447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0C16A4B-68CC-4A62-A6DC-D4A6CFA14897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1" descr="Icon&#10;&#10;Description automatically generated">
            <a:extLst>
              <a:ext uri="{FF2B5EF4-FFF2-40B4-BE49-F238E27FC236}">
                <a16:creationId xmlns:a16="http://schemas.microsoft.com/office/drawing/2014/main" id="{4AF8CA44-442A-4227-9E22-8A6664BF0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309" y="452581"/>
            <a:ext cx="1126837" cy="1126837"/>
          </a:xfrm>
          <a:prstGeom prst="rect">
            <a:avLst/>
          </a:prstGeom>
        </p:spPr>
      </p:pic>
      <p:sp>
        <p:nvSpPr>
          <p:cNvPr id="28" name="TextBox 1">
            <a:extLst>
              <a:ext uri="{FF2B5EF4-FFF2-40B4-BE49-F238E27FC236}">
                <a16:creationId xmlns:a16="http://schemas.microsoft.com/office/drawing/2014/main" id="{C7D8AC41-1221-4C3A-879A-638A781BF0D3}"/>
              </a:ext>
            </a:extLst>
          </p:cNvPr>
          <p:cNvSpPr txBox="1"/>
          <p:nvPr/>
        </p:nvSpPr>
        <p:spPr>
          <a:xfrm>
            <a:off x="-353974" y="2882342"/>
            <a:ext cx="5145282" cy="7694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err="1">
                <a:latin typeface="TW Cen MT"/>
                <a:cs typeface="Calibri" panose="020F0502020204030204"/>
              </a:rPr>
              <a:t>Conclusão</a:t>
            </a:r>
            <a:endParaRPr lang="en-US" sz="4400" dirty="0">
              <a:latin typeface="TW Cen M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51000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32723B9-CF7E-40D8-B90C-0CFBA3E4B85C}"/>
              </a:ext>
            </a:extLst>
          </p:cNvPr>
          <p:cNvSpPr/>
          <p:nvPr/>
        </p:nvSpPr>
        <p:spPr>
          <a:xfrm>
            <a:off x="5638800" y="247073"/>
            <a:ext cx="5761180" cy="5622635"/>
          </a:xfrm>
          <a:prstGeom prst="ellipse">
            <a:avLst/>
          </a:prstGeom>
          <a:solidFill>
            <a:srgbClr val="F2E3B3">
              <a:alpha val="55000"/>
            </a:srgbClr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53B91F4-ACE5-4F94-B903-056883F05962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>
              <a:alpha val="54000"/>
            </a:srgbClr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3759A04-7B79-45B0-8B56-545CCB174771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>
              <a:alpha val="41000"/>
            </a:srgbClr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E96C492-A133-4942-9D6B-BE30902D4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D707B1-9829-4423-8AD7-BC5B1983D1A4}"/>
              </a:ext>
            </a:extLst>
          </p:cNvPr>
          <p:cNvSpPr txBox="1"/>
          <p:nvPr/>
        </p:nvSpPr>
        <p:spPr>
          <a:xfrm>
            <a:off x="510311" y="1018309"/>
            <a:ext cx="1151774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TW Cen MT"/>
              </a:rPr>
              <a:t>Provavelmente lidamos com uma realidade bastante diferente. </a:t>
            </a:r>
            <a:r>
              <a:rPr lang="en-US" sz="2400" dirty="0">
                <a:latin typeface="TW Cen MT"/>
              </a:rPr>
              <a:t>Essa </a:t>
            </a:r>
            <a:r>
              <a:rPr lang="en-US" sz="2400" err="1">
                <a:latin typeface="TW Cen MT"/>
              </a:rPr>
              <a:t>experiência</a:t>
            </a:r>
            <a:r>
              <a:rPr lang="en-US" sz="2400" dirty="0">
                <a:latin typeface="TW Cen MT"/>
              </a:rPr>
              <a:t> </a:t>
            </a:r>
            <a:r>
              <a:rPr lang="en-US" sz="2400" err="1">
                <a:latin typeface="TW Cen MT"/>
              </a:rPr>
              <a:t>será</a:t>
            </a:r>
            <a:r>
              <a:rPr lang="en-US" sz="2400" dirty="0">
                <a:latin typeface="TW Cen MT"/>
              </a:rPr>
              <a:t> </a:t>
            </a:r>
            <a:r>
              <a:rPr lang="en-US" sz="2400" err="1">
                <a:latin typeface="TW Cen MT"/>
              </a:rPr>
              <a:t>imprescindível</a:t>
            </a:r>
            <a:r>
              <a:rPr lang="en-US" sz="2400" dirty="0">
                <a:latin typeface="TW Cen MT"/>
              </a:rPr>
              <a:t> para </a:t>
            </a:r>
            <a:r>
              <a:rPr lang="en-US" sz="2400" err="1">
                <a:latin typeface="TW Cen MT"/>
              </a:rPr>
              <a:t>abrir</a:t>
            </a:r>
            <a:r>
              <a:rPr lang="en-US" sz="2400" dirty="0">
                <a:latin typeface="TW Cen MT"/>
              </a:rPr>
              <a:t> </a:t>
            </a:r>
            <a:r>
              <a:rPr lang="en-US" sz="2400" err="1">
                <a:latin typeface="TW Cen MT"/>
              </a:rPr>
              <a:t>os</a:t>
            </a:r>
            <a:r>
              <a:rPr lang="en-US" sz="2400" dirty="0">
                <a:latin typeface="TW Cen MT"/>
              </a:rPr>
              <a:t> </a:t>
            </a:r>
            <a:r>
              <a:rPr lang="en-US" sz="2400" err="1">
                <a:latin typeface="TW Cen MT"/>
              </a:rPr>
              <a:t>olhos</a:t>
            </a:r>
            <a:r>
              <a:rPr lang="en-US" sz="2400" dirty="0">
                <a:latin typeface="TW Cen MT"/>
              </a:rPr>
              <a:t> e </a:t>
            </a:r>
            <a:r>
              <a:rPr lang="en-US" sz="2400" err="1">
                <a:latin typeface="TW Cen MT"/>
              </a:rPr>
              <a:t>mostrar</a:t>
            </a:r>
            <a:r>
              <a:rPr lang="en-US" sz="2400" dirty="0">
                <a:latin typeface="TW Cen MT"/>
              </a:rPr>
              <a:t> a </a:t>
            </a:r>
            <a:r>
              <a:rPr lang="en-US" sz="2400" err="1">
                <a:latin typeface="TW Cen MT"/>
              </a:rPr>
              <a:t>necessidade</a:t>
            </a:r>
            <a:r>
              <a:rPr lang="en-US" sz="2400" dirty="0">
                <a:latin typeface="TW Cen MT"/>
              </a:rPr>
              <a:t> de </a:t>
            </a:r>
            <a:r>
              <a:rPr lang="en-US" sz="2400" err="1">
                <a:latin typeface="TW Cen MT"/>
              </a:rPr>
              <a:t>investir</a:t>
            </a:r>
            <a:r>
              <a:rPr lang="en-US" sz="2400" dirty="0">
                <a:latin typeface="TW Cen MT"/>
              </a:rPr>
              <a:t> </a:t>
            </a:r>
            <a:r>
              <a:rPr lang="en-US" sz="2400" err="1">
                <a:latin typeface="TW Cen MT"/>
              </a:rPr>
              <a:t>em</a:t>
            </a:r>
            <a:r>
              <a:rPr lang="en-US" sz="2400" dirty="0">
                <a:latin typeface="TW Cen MT"/>
              </a:rPr>
              <a:t> </a:t>
            </a:r>
            <a:r>
              <a:rPr lang="en-US" sz="2400" err="1">
                <a:latin typeface="TW Cen MT"/>
              </a:rPr>
              <a:t>ideias</a:t>
            </a:r>
            <a:r>
              <a:rPr lang="en-US" sz="2400" dirty="0">
                <a:latin typeface="TW Cen MT"/>
              </a:rPr>
              <a:t> para </a:t>
            </a:r>
            <a:r>
              <a:rPr lang="en-US" sz="2400" err="1">
                <a:latin typeface="TW Cen MT"/>
              </a:rPr>
              <a:t>melhorar</a:t>
            </a:r>
            <a:r>
              <a:rPr lang="en-US" sz="2400" dirty="0">
                <a:latin typeface="TW Cen MT"/>
              </a:rPr>
              <a:t> e </a:t>
            </a:r>
            <a:r>
              <a:rPr lang="en-US" sz="2400" err="1">
                <a:latin typeface="TW Cen MT"/>
              </a:rPr>
              <a:t>tornar</a:t>
            </a:r>
            <a:r>
              <a:rPr lang="en-US" sz="2400" dirty="0">
                <a:latin typeface="TW Cen MT"/>
              </a:rPr>
              <a:t> o </a:t>
            </a:r>
            <a:r>
              <a:rPr lang="en-US" sz="2400" err="1">
                <a:latin typeface="TW Cen MT"/>
              </a:rPr>
              <a:t>mundo</a:t>
            </a:r>
            <a:r>
              <a:rPr lang="en-US" sz="2400" dirty="0">
                <a:latin typeface="TW Cen MT"/>
              </a:rPr>
              <a:t> um </a:t>
            </a:r>
            <a:r>
              <a:rPr lang="en-US" sz="2400" err="1">
                <a:latin typeface="TW Cen MT"/>
              </a:rPr>
              <a:t>lugar</a:t>
            </a:r>
            <a:r>
              <a:rPr lang="en-US" sz="2400" dirty="0">
                <a:latin typeface="TW Cen MT"/>
              </a:rPr>
              <a:t> </a:t>
            </a:r>
            <a:r>
              <a:rPr lang="en-US" sz="2400" err="1">
                <a:latin typeface="TW Cen MT"/>
              </a:rPr>
              <a:t>melhor</a:t>
            </a:r>
            <a:r>
              <a:rPr lang="en-US" sz="2400" dirty="0">
                <a:latin typeface="TW Cen MT"/>
              </a:rPr>
              <a:t>.</a:t>
            </a:r>
            <a:endParaRPr lang="en-US" sz="2400" dirty="0">
              <a:cs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007D85-F4B8-462B-BD1D-99F02DDBF3FA}"/>
              </a:ext>
            </a:extLst>
          </p:cNvPr>
          <p:cNvSpPr/>
          <p:nvPr/>
        </p:nvSpPr>
        <p:spPr>
          <a:xfrm>
            <a:off x="-6927" y="2948710"/>
            <a:ext cx="12191998" cy="935180"/>
          </a:xfrm>
          <a:prstGeom prst="rect">
            <a:avLst/>
          </a:prstGeom>
          <a:solidFill>
            <a:srgbClr val="8EAF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9" descr="Icon&#10;&#10;Description automatically generated">
            <a:extLst>
              <a:ext uri="{FF2B5EF4-FFF2-40B4-BE49-F238E27FC236}">
                <a16:creationId xmlns:a16="http://schemas.microsoft.com/office/drawing/2014/main" id="{7257EF21-D21A-41F0-90C1-D1B785E0D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4" y="2969491"/>
            <a:ext cx="895928" cy="919019"/>
          </a:xfrm>
          <a:prstGeom prst="rect">
            <a:avLst/>
          </a:prstGeom>
        </p:spPr>
      </p:pic>
      <p:pic>
        <p:nvPicPr>
          <p:cNvPr id="6" name="Picture 10" descr="Icon&#10;&#10;Description automatically generated">
            <a:extLst>
              <a:ext uri="{FF2B5EF4-FFF2-40B4-BE49-F238E27FC236}">
                <a16:creationId xmlns:a16="http://schemas.microsoft.com/office/drawing/2014/main" id="{DA16D73F-B2B4-49C1-8799-CF2641CC2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309" y="2946400"/>
            <a:ext cx="884382" cy="919019"/>
          </a:xfrm>
          <a:prstGeom prst="rect">
            <a:avLst/>
          </a:prstGeom>
        </p:spPr>
      </p:pic>
      <p:pic>
        <p:nvPicPr>
          <p:cNvPr id="11" name="Picture 8" descr="Icon&#10;&#10;Description automatically generated">
            <a:extLst>
              <a:ext uri="{FF2B5EF4-FFF2-40B4-BE49-F238E27FC236}">
                <a16:creationId xmlns:a16="http://schemas.microsoft.com/office/drawing/2014/main" id="{7393CE06-E33D-4888-9073-3288061F3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218" y="2900219"/>
            <a:ext cx="953655" cy="942110"/>
          </a:xfrm>
          <a:prstGeom prst="rect">
            <a:avLst/>
          </a:prstGeom>
        </p:spPr>
      </p:pic>
      <p:pic>
        <p:nvPicPr>
          <p:cNvPr id="15" name="Picture 11" descr="Icon&#10;&#10;Description automatically generated">
            <a:extLst>
              <a:ext uri="{FF2B5EF4-FFF2-40B4-BE49-F238E27FC236}">
                <a16:creationId xmlns:a16="http://schemas.microsoft.com/office/drawing/2014/main" id="{35CB653A-7F8C-4939-8396-307C3583B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946" y="2981037"/>
            <a:ext cx="861291" cy="861291"/>
          </a:xfrm>
          <a:prstGeom prst="rect">
            <a:avLst/>
          </a:prstGeom>
        </p:spPr>
      </p:pic>
      <p:pic>
        <p:nvPicPr>
          <p:cNvPr id="17" name="Picture 12" descr="Icon&#10;&#10;Description automatically generated">
            <a:extLst>
              <a:ext uri="{FF2B5EF4-FFF2-40B4-BE49-F238E27FC236}">
                <a16:creationId xmlns:a16="http://schemas.microsoft.com/office/drawing/2014/main" id="{AC999BCB-9218-4DD6-A5FE-E2393912B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6127" y="2957946"/>
            <a:ext cx="884383" cy="953655"/>
          </a:xfrm>
          <a:prstGeom prst="rect">
            <a:avLst/>
          </a:prstGeom>
        </p:spPr>
      </p:pic>
      <p:pic>
        <p:nvPicPr>
          <p:cNvPr id="19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99497-ADAE-4330-AF2B-F70C78DFBA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1764" y="2923309"/>
            <a:ext cx="1011382" cy="10113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DCE1C9D-F3EA-4F29-BE02-D04172F5A6B3}"/>
              </a:ext>
            </a:extLst>
          </p:cNvPr>
          <p:cNvSpPr txBox="1"/>
          <p:nvPr/>
        </p:nvSpPr>
        <p:spPr>
          <a:xfrm>
            <a:off x="371763" y="4170218"/>
            <a:ext cx="1158701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TW Cen MT"/>
                <a:cs typeface="Calibri"/>
              </a:rPr>
              <a:t>E </a:t>
            </a:r>
            <a:r>
              <a:rPr lang="en-US" sz="2400" dirty="0" err="1">
                <a:latin typeface="TW Cen MT"/>
                <a:cs typeface="Calibri"/>
              </a:rPr>
              <a:t>tudo</a:t>
            </a:r>
            <a:r>
              <a:rPr lang="en-US" sz="2400" dirty="0">
                <a:latin typeface="TW Cen MT"/>
                <a:cs typeface="Calibri"/>
              </a:rPr>
              <a:t> </a:t>
            </a:r>
            <a:r>
              <a:rPr lang="en-US" sz="2400" dirty="0" err="1">
                <a:latin typeface="TW Cen MT"/>
                <a:cs typeface="Calibri"/>
              </a:rPr>
              <a:t>isso</a:t>
            </a:r>
            <a:r>
              <a:rPr lang="en-US" sz="2400" dirty="0">
                <a:latin typeface="TW Cen MT"/>
                <a:cs typeface="Calibri"/>
              </a:rPr>
              <a:t> </a:t>
            </a:r>
            <a:r>
              <a:rPr lang="en-US" sz="2400" dirty="0" err="1">
                <a:latin typeface="TW Cen MT"/>
                <a:cs typeface="Calibri"/>
              </a:rPr>
              <a:t>não</a:t>
            </a:r>
            <a:r>
              <a:rPr lang="en-US" sz="2400" dirty="0">
                <a:latin typeface="TW Cen MT"/>
                <a:cs typeface="Calibri"/>
              </a:rPr>
              <a:t> é o </a:t>
            </a:r>
            <a:r>
              <a:rPr lang="en-US" sz="2400" dirty="0" err="1">
                <a:latin typeface="TW Cen MT"/>
                <a:cs typeface="Calibri"/>
              </a:rPr>
              <a:t>fim</a:t>
            </a:r>
            <a:r>
              <a:rPr lang="en-US" sz="2400" dirty="0">
                <a:latin typeface="TW Cen MT"/>
                <a:cs typeface="Calibri"/>
              </a:rPr>
              <a:t>! O </a:t>
            </a:r>
            <a:r>
              <a:rPr lang="en-US" sz="2400" dirty="0" err="1">
                <a:latin typeface="TW Cen MT"/>
                <a:cs typeface="Calibri"/>
              </a:rPr>
              <a:t>próximo</a:t>
            </a:r>
            <a:r>
              <a:rPr lang="en-US" sz="2400" dirty="0">
                <a:latin typeface="TW Cen MT"/>
                <a:cs typeface="Calibri"/>
              </a:rPr>
              <a:t> </a:t>
            </a:r>
            <a:r>
              <a:rPr lang="en-US" sz="2400" dirty="0" err="1">
                <a:latin typeface="TW Cen MT"/>
                <a:cs typeface="Calibri"/>
              </a:rPr>
              <a:t>passo</a:t>
            </a:r>
            <a:r>
              <a:rPr lang="en-US" sz="2400" dirty="0">
                <a:latin typeface="TW Cen MT"/>
                <a:cs typeface="Calibri"/>
              </a:rPr>
              <a:t> para </a:t>
            </a:r>
            <a:r>
              <a:rPr lang="en-US" sz="2400" dirty="0" err="1">
                <a:latin typeface="TW Cen MT"/>
                <a:cs typeface="Calibri"/>
              </a:rPr>
              <a:t>melhoria</a:t>
            </a:r>
            <a:r>
              <a:rPr lang="en-US" sz="2400" dirty="0">
                <a:latin typeface="TW Cen MT"/>
                <a:cs typeface="Calibri"/>
              </a:rPr>
              <a:t> do app, </a:t>
            </a:r>
            <a:r>
              <a:rPr lang="en-US" sz="2400" dirty="0" err="1">
                <a:latin typeface="TW Cen MT"/>
                <a:cs typeface="Calibri"/>
              </a:rPr>
              <a:t>vamos</a:t>
            </a:r>
            <a:r>
              <a:rPr lang="en-US" sz="2400" dirty="0">
                <a:latin typeface="TW Cen MT"/>
                <a:cs typeface="Calibri"/>
              </a:rPr>
              <a:t> </a:t>
            </a:r>
            <a:r>
              <a:rPr lang="en-US" sz="2400" dirty="0" err="1">
                <a:latin typeface="TW Cen MT"/>
                <a:cs typeface="Calibri"/>
              </a:rPr>
              <a:t>criar</a:t>
            </a:r>
            <a:r>
              <a:rPr lang="en-US" sz="2400" dirty="0">
                <a:latin typeface="TW Cen MT"/>
                <a:cs typeface="Calibri"/>
              </a:rPr>
              <a:t> </a:t>
            </a:r>
            <a:r>
              <a:rPr lang="en-US" sz="2400" dirty="0" err="1">
                <a:latin typeface="TW Cen MT"/>
                <a:cs typeface="Calibri"/>
              </a:rPr>
              <a:t>novas</a:t>
            </a:r>
            <a:r>
              <a:rPr lang="en-US" sz="2400" dirty="0">
                <a:latin typeface="TW Cen MT"/>
                <a:cs typeface="Calibri"/>
              </a:rPr>
              <a:t> </a:t>
            </a:r>
            <a:r>
              <a:rPr lang="en-US" sz="2400" dirty="0" err="1">
                <a:latin typeface="TW Cen MT"/>
                <a:cs typeface="Calibri"/>
              </a:rPr>
              <a:t>funcionalidades</a:t>
            </a:r>
            <a:r>
              <a:rPr lang="en-US" sz="2400" dirty="0">
                <a:latin typeface="TW Cen MT"/>
                <a:cs typeface="Calibri"/>
              </a:rPr>
              <a:t> de </a:t>
            </a:r>
            <a:r>
              <a:rPr lang="en-US" sz="2400" dirty="0" err="1">
                <a:latin typeface="TW Cen MT"/>
                <a:cs typeface="Calibri"/>
              </a:rPr>
              <a:t>desenvolvimento</a:t>
            </a:r>
            <a:r>
              <a:rPr lang="en-US" sz="2400" dirty="0">
                <a:latin typeface="TW Cen MT"/>
                <a:cs typeface="Calibri"/>
              </a:rPr>
              <a:t> Web  para  </a:t>
            </a:r>
            <a:r>
              <a:rPr lang="en-US" sz="2400" dirty="0" err="1">
                <a:latin typeface="TW Cen MT"/>
                <a:cs typeface="Calibri"/>
              </a:rPr>
              <a:t>inovação</a:t>
            </a:r>
            <a:r>
              <a:rPr lang="en-US" sz="2400" dirty="0">
                <a:latin typeface="TW Cen MT"/>
                <a:cs typeface="Calibri"/>
              </a:rPr>
              <a:t>: </a:t>
            </a:r>
          </a:p>
          <a:p>
            <a:pPr marL="457200" indent="-457200" algn="ctr">
              <a:buFont typeface="Arial"/>
              <a:buChar char="•"/>
            </a:pPr>
            <a:r>
              <a:rPr lang="en-US" sz="2400" dirty="0">
                <a:latin typeface="TW Cen MT"/>
                <a:cs typeface="Calibri"/>
              </a:rPr>
              <a:t>App Mobile</a:t>
            </a:r>
          </a:p>
          <a:p>
            <a:pPr marL="457200" indent="-457200" algn="ctr">
              <a:buFont typeface="Arial"/>
              <a:buChar char="•"/>
            </a:pPr>
            <a:r>
              <a:rPr lang="en-US" sz="2400" dirty="0" err="1">
                <a:latin typeface="TW Cen MT"/>
                <a:cs typeface="Calibri"/>
              </a:rPr>
              <a:t>Formas</a:t>
            </a:r>
            <a:r>
              <a:rPr lang="en-US" sz="2400" dirty="0">
                <a:latin typeface="TW Cen MT"/>
                <a:cs typeface="Calibri"/>
              </a:rPr>
              <a:t> de </a:t>
            </a:r>
            <a:r>
              <a:rPr lang="en-US" sz="2400" dirty="0" err="1">
                <a:latin typeface="TW Cen MT"/>
                <a:cs typeface="Calibri"/>
              </a:rPr>
              <a:t>pagamento</a:t>
            </a:r>
            <a:endParaRPr lang="en-US" sz="2400" dirty="0">
              <a:latin typeface="TW Cen MT"/>
              <a:cs typeface="Calibri"/>
            </a:endParaRPr>
          </a:p>
          <a:p>
            <a:pPr marL="342900" indent="-342900" algn="ctr">
              <a:buFont typeface="Arial"/>
              <a:buChar char="•"/>
            </a:pPr>
            <a:r>
              <a:rPr lang="en-US" sz="2400" dirty="0" err="1">
                <a:latin typeface="TW Cen MT"/>
                <a:cs typeface="Calibri"/>
              </a:rPr>
              <a:t>Histórico</a:t>
            </a:r>
            <a:r>
              <a:rPr lang="en-US" sz="2400" dirty="0">
                <a:latin typeface="TW Cen MT"/>
                <a:cs typeface="Calibri"/>
              </a:rPr>
              <a:t> de </a:t>
            </a:r>
            <a:r>
              <a:rPr lang="en-US" sz="2400" dirty="0" err="1">
                <a:latin typeface="TW Cen MT"/>
                <a:cs typeface="Calibri"/>
              </a:rPr>
              <a:t>entregas</a:t>
            </a:r>
            <a:endParaRPr lang="en-US" sz="2400" dirty="0">
              <a:latin typeface="Calibri" panose="020F0502020204030204"/>
              <a:cs typeface="Calibri"/>
            </a:endParaRPr>
          </a:p>
          <a:p>
            <a:pPr marL="457200" indent="-457200" algn="ctr">
              <a:buFont typeface="Arial"/>
              <a:buChar char="•"/>
            </a:pP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Entregadores</a:t>
            </a:r>
            <a:r>
              <a:rPr lang="en-US" sz="2400" dirty="0">
                <a:latin typeface="TW Cen MT"/>
                <a:cs typeface="Calibri"/>
              </a:rPr>
              <a:t> Favoritos</a:t>
            </a:r>
            <a:endParaRPr lang="en-US" sz="2400" dirty="0">
              <a:cs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FC670F1-D9AD-431B-9B13-E0AFD3D98ECB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68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2F446AB-32A0-42F5-A8E2-9D54C6FB57D4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6F9D972-AEFD-406F-A56D-1AC2C49D7978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1" descr="Icon&#10;&#10;Description automatically generated">
            <a:extLst>
              <a:ext uri="{FF2B5EF4-FFF2-40B4-BE49-F238E27FC236}">
                <a16:creationId xmlns:a16="http://schemas.microsoft.com/office/drawing/2014/main" id="{5042BD91-9761-49D6-933C-9E459EBC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09" y="452581"/>
            <a:ext cx="1126837" cy="1126837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851BC70-2E15-47B5-A305-FA1E931A7E65}"/>
              </a:ext>
            </a:extLst>
          </p:cNvPr>
          <p:cNvSpPr/>
          <p:nvPr/>
        </p:nvSpPr>
        <p:spPr>
          <a:xfrm>
            <a:off x="6435436" y="62346"/>
            <a:ext cx="5761180" cy="5622635"/>
          </a:xfrm>
          <a:prstGeom prst="ellipse">
            <a:avLst/>
          </a:prstGeom>
          <a:solidFill>
            <a:srgbClr val="F2E3B3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95008A-85EC-4A88-994C-D9576384BE35}"/>
              </a:ext>
            </a:extLst>
          </p:cNvPr>
          <p:cNvSpPr/>
          <p:nvPr/>
        </p:nvSpPr>
        <p:spPr>
          <a:xfrm>
            <a:off x="444144" y="450513"/>
            <a:ext cx="11102742" cy="5836423"/>
          </a:xfrm>
          <a:prstGeom prst="rect">
            <a:avLst/>
          </a:prstGeom>
          <a:solidFill>
            <a:srgbClr val="A9B2FF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A picture containing object, lamp, sitting, looking&#10;&#10;Description automatically generated">
            <a:extLst>
              <a:ext uri="{FF2B5EF4-FFF2-40B4-BE49-F238E27FC236}">
                <a16:creationId xmlns:a16="http://schemas.microsoft.com/office/drawing/2014/main" id="{35B957C7-00B9-4EF6-BB20-AB223FE8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8196" y="5531713"/>
            <a:ext cx="2743200" cy="1332411"/>
          </a:xfrm>
          <a:prstGeom prst="rect">
            <a:avLst/>
          </a:prstGeom>
        </p:spPr>
      </p:pic>
      <p:pic>
        <p:nvPicPr>
          <p:cNvPr id="7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CDA8DA6-0635-46FB-A015-221AB5D9A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pic>
        <p:nvPicPr>
          <p:cNvPr id="6" name="Picture 9" descr="Icon&#10;&#10;Description automatically generated">
            <a:extLst>
              <a:ext uri="{FF2B5EF4-FFF2-40B4-BE49-F238E27FC236}">
                <a16:creationId xmlns:a16="http://schemas.microsoft.com/office/drawing/2014/main" id="{06CB9DBB-38A6-4E05-8DB5-B2229AEBA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93" y="-349469"/>
            <a:ext cx="1762668" cy="4114800"/>
          </a:xfrm>
          <a:prstGeom prst="rect">
            <a:avLst/>
          </a:prstGeom>
        </p:spPr>
      </p:pic>
      <p:pic>
        <p:nvPicPr>
          <p:cNvPr id="2" name="Picture 8" descr="Icon&#10;&#10;Description automatically generated">
            <a:extLst>
              <a:ext uri="{FF2B5EF4-FFF2-40B4-BE49-F238E27FC236}">
                <a16:creationId xmlns:a16="http://schemas.microsoft.com/office/drawing/2014/main" id="{F90D7850-E836-4DB8-A08A-21F57D3A2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854" y="4308764"/>
            <a:ext cx="1219200" cy="1219200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F5AEFC92-19C1-40F7-8617-2DD29FF76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855" y="4308764"/>
            <a:ext cx="1219200" cy="1219200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42983DAA-1669-4B58-94AE-AD25BE797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4764" y="4308764"/>
            <a:ext cx="1219200" cy="1219200"/>
          </a:xfrm>
          <a:prstGeom prst="rect">
            <a:avLst/>
          </a:prstGeom>
        </p:spPr>
      </p:pic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DB5D5A7E-7D1A-4387-894F-D82698664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9218" y="4308764"/>
            <a:ext cx="1219200" cy="1219200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53BF4F33-543B-415D-9F4F-95336F3090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0309" y="4308764"/>
            <a:ext cx="1219200" cy="1219200"/>
          </a:xfrm>
          <a:prstGeom prst="rect">
            <a:avLst/>
          </a:prstGeom>
        </p:spPr>
      </p:pic>
      <p:pic>
        <p:nvPicPr>
          <p:cNvPr id="13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72FC9F-3A07-4F3D-9D4B-C526072321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2855" y="4366491"/>
            <a:ext cx="1219200" cy="1219200"/>
          </a:xfrm>
          <a:prstGeom prst="rect">
            <a:avLst/>
          </a:prstGeom>
        </p:spPr>
      </p:pic>
      <p:sp>
        <p:nvSpPr>
          <p:cNvPr id="19" name="TextBox 1">
            <a:extLst>
              <a:ext uri="{FF2B5EF4-FFF2-40B4-BE49-F238E27FC236}">
                <a16:creationId xmlns:a16="http://schemas.microsoft.com/office/drawing/2014/main" id="{8213FB87-8454-43FE-81CD-437E3181AD6F}"/>
              </a:ext>
            </a:extLst>
          </p:cNvPr>
          <p:cNvSpPr txBox="1"/>
          <p:nvPr/>
        </p:nvSpPr>
        <p:spPr>
          <a:xfrm>
            <a:off x="4001814" y="2806262"/>
            <a:ext cx="4648200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dirty="0" err="1">
                <a:latin typeface="TW Cen MT"/>
              </a:rPr>
              <a:t>Obrigado</a:t>
            </a:r>
            <a:r>
              <a:rPr lang="en-US" sz="8000" dirty="0">
                <a:latin typeface="TW Cen MT"/>
              </a:rPr>
              <a:t>!</a:t>
            </a:r>
            <a:endParaRPr lang="en-US" sz="8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34238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A close up of a sign&#10;&#10;Description automatically generated">
            <a:extLst>
              <a:ext uri="{FF2B5EF4-FFF2-40B4-BE49-F238E27FC236}">
                <a16:creationId xmlns:a16="http://schemas.microsoft.com/office/drawing/2014/main" id="{34F8EA3E-4B5A-42D9-8706-46E23BBAD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359" y="6112587"/>
            <a:ext cx="1295400" cy="676275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E1D107FD-7220-4171-90E4-6EE8E3870BA8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>
              <a:alpha val="68000"/>
            </a:srgbClr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319C1E9-87E2-4FF1-B194-5EE1934A46EF}"/>
              </a:ext>
            </a:extLst>
          </p:cNvPr>
          <p:cNvSpPr/>
          <p:nvPr/>
        </p:nvSpPr>
        <p:spPr>
          <a:xfrm>
            <a:off x="6435436" y="62346"/>
            <a:ext cx="5761180" cy="5622635"/>
          </a:xfrm>
          <a:prstGeom prst="ellipse">
            <a:avLst/>
          </a:prstGeom>
          <a:solidFill>
            <a:srgbClr val="F2E3B3">
              <a:alpha val="60000"/>
            </a:srgbClr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4012B2-FA85-4ABF-8119-6B6A2785C1E6}"/>
              </a:ext>
            </a:extLst>
          </p:cNvPr>
          <p:cNvSpPr txBox="1"/>
          <p:nvPr/>
        </p:nvSpPr>
        <p:spPr>
          <a:xfrm>
            <a:off x="1661620" y="2949137"/>
            <a:ext cx="13505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 err="1">
                <a:latin typeface="TW Cen MT"/>
                <a:cs typeface="Calibri"/>
              </a:rPr>
              <a:t>Negócios</a:t>
            </a:r>
            <a:endParaRPr lang="en-US" dirty="0">
              <a:latin typeface="TW Cen MT"/>
              <a:cs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531436-D065-4C25-A97F-083C62081F20}"/>
              </a:ext>
            </a:extLst>
          </p:cNvPr>
          <p:cNvSpPr/>
          <p:nvPr/>
        </p:nvSpPr>
        <p:spPr>
          <a:xfrm>
            <a:off x="1273721" y="2640067"/>
            <a:ext cx="1813035" cy="315312"/>
          </a:xfrm>
          <a:prstGeom prst="rect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W Cen MT"/>
                <a:cs typeface="Calibri"/>
              </a:rPr>
              <a:t>Kivia Araujo</a:t>
            </a:r>
            <a:endParaRPr lang="en-US">
              <a:solidFill>
                <a:schemeClr val="tx1"/>
              </a:solidFill>
              <a:latin typeface="TW Cen MT"/>
            </a:endParaRPr>
          </a:p>
        </p:txBody>
      </p:sp>
      <p:pic>
        <p:nvPicPr>
          <p:cNvPr id="26" name="Picture 26" descr="A person wearing a blue shirt&#10;&#10;Description automatically generated">
            <a:extLst>
              <a:ext uri="{FF2B5EF4-FFF2-40B4-BE49-F238E27FC236}">
                <a16:creationId xmlns:a16="http://schemas.microsoft.com/office/drawing/2014/main" id="{34573B18-9196-487B-A23D-C699A83F5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055" y="383101"/>
            <a:ext cx="1941788" cy="2084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2B568A6-1164-4A9C-BD8E-16038DDA3CD9}"/>
              </a:ext>
            </a:extLst>
          </p:cNvPr>
          <p:cNvSpPr/>
          <p:nvPr/>
        </p:nvSpPr>
        <p:spPr>
          <a:xfrm>
            <a:off x="4886653" y="2574380"/>
            <a:ext cx="1931276" cy="341587"/>
          </a:xfrm>
          <a:prstGeom prst="rect">
            <a:avLst/>
          </a:prstGeom>
          <a:solidFill>
            <a:srgbClr val="9CDBFF"/>
          </a:solidFill>
          <a:ln>
            <a:solidFill>
              <a:srgbClr val="9C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TW Cen MT"/>
                <a:cs typeface="Calibri"/>
              </a:rPr>
              <a:t>Wellington Macena </a:t>
            </a:r>
            <a:endParaRPr lang="en-US" dirty="0">
              <a:solidFill>
                <a:schemeClr val="tx1"/>
              </a:solidFill>
              <a:latin typeface="TW Cen MT"/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036FE9-A82C-4AED-99E6-1CB370FDD1EC}"/>
              </a:ext>
            </a:extLst>
          </p:cNvPr>
          <p:cNvSpPr txBox="1"/>
          <p:nvPr/>
        </p:nvSpPr>
        <p:spPr>
          <a:xfrm>
            <a:off x="4630792" y="2896587"/>
            <a:ext cx="26512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TW Cen MT"/>
                <a:cs typeface="Calibri"/>
              </a:rPr>
              <a:t>Desenvolvimento/Negócios</a:t>
            </a:r>
            <a:endParaRPr lang="en-US"/>
          </a:p>
        </p:txBody>
      </p:sp>
      <p:pic>
        <p:nvPicPr>
          <p:cNvPr id="30" name="Picture 30" descr="A person wearing a striped shirt and looking at the camera&#10;&#10;Description automatically generated">
            <a:extLst>
              <a:ext uri="{FF2B5EF4-FFF2-40B4-BE49-F238E27FC236}">
                <a16:creationId xmlns:a16="http://schemas.microsoft.com/office/drawing/2014/main" id="{95445878-B77B-45C7-9500-CDD547C0E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538" y="349731"/>
            <a:ext cx="1941786" cy="2098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203FC79-D725-4409-A877-E306BF22C7C4}"/>
              </a:ext>
            </a:extLst>
          </p:cNvPr>
          <p:cNvSpPr/>
          <p:nvPr/>
        </p:nvSpPr>
        <p:spPr>
          <a:xfrm>
            <a:off x="8933136" y="2548101"/>
            <a:ext cx="1931274" cy="328450"/>
          </a:xfrm>
          <a:prstGeom prst="rect">
            <a:avLst/>
          </a:prstGeom>
          <a:solidFill>
            <a:srgbClr val="8EAFE8"/>
          </a:solidFill>
          <a:ln>
            <a:solidFill>
              <a:srgbClr val="8EA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W Cen MT"/>
                <a:cs typeface="Calibri"/>
              </a:rPr>
              <a:t>Rubens Nascimento</a:t>
            </a:r>
            <a:endParaRPr lang="en-US" dirty="0">
              <a:solidFill>
                <a:schemeClr val="tx1"/>
              </a:solidFill>
              <a:latin typeface="TW Cen MT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95AC18-8AC9-42A5-A83F-C3EF5A87FEDC}"/>
              </a:ext>
            </a:extLst>
          </p:cNvPr>
          <p:cNvSpPr txBox="1"/>
          <p:nvPr/>
        </p:nvSpPr>
        <p:spPr>
          <a:xfrm>
            <a:off x="8414516" y="2922861"/>
            <a:ext cx="2966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TW Cen MT"/>
                <a:cs typeface="Calibri"/>
              </a:rPr>
              <a:t>Desenvolvimento/Front-end</a:t>
            </a:r>
          </a:p>
        </p:txBody>
      </p:sp>
      <p:pic>
        <p:nvPicPr>
          <p:cNvPr id="35" name="Picture 3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215A01C-BC99-40A1-A479-D780C683E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124" y="403440"/>
            <a:ext cx="1823546" cy="2162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2A25E317-75FC-44DC-9824-574399241750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>
              <a:alpha val="58000"/>
            </a:srgbClr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529BF75-E0B7-425B-81B2-CD59B5D9F807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CB139DC-17C3-43F3-AF06-790C04EB6D83}"/>
              </a:ext>
            </a:extLst>
          </p:cNvPr>
          <p:cNvSpPr/>
          <p:nvPr/>
        </p:nvSpPr>
        <p:spPr>
          <a:xfrm>
            <a:off x="6382039" y="4950402"/>
            <a:ext cx="1662544" cy="1627907"/>
          </a:xfrm>
          <a:prstGeom prst="ellipse">
            <a:avLst/>
          </a:prstGeom>
          <a:solidFill>
            <a:srgbClr val="F09435">
              <a:alpha val="66000"/>
            </a:srgbClr>
          </a:solidFill>
          <a:ln>
            <a:solidFill>
              <a:srgbClr val="F09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5A3561F-1C95-414F-AE56-7FA603F5B44A}"/>
              </a:ext>
            </a:extLst>
          </p:cNvPr>
          <p:cNvSpPr/>
          <p:nvPr/>
        </p:nvSpPr>
        <p:spPr>
          <a:xfrm>
            <a:off x="821160" y="362526"/>
            <a:ext cx="2777676" cy="301216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A9BF4A1-DA54-4F16-B569-BDEF75FBEDA9}"/>
              </a:ext>
            </a:extLst>
          </p:cNvPr>
          <p:cNvSpPr/>
          <p:nvPr/>
        </p:nvSpPr>
        <p:spPr>
          <a:xfrm>
            <a:off x="4552332" y="349388"/>
            <a:ext cx="2777676" cy="301216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FB50F5D-8BA7-4CF0-889D-B485F3AF5C9A}"/>
              </a:ext>
            </a:extLst>
          </p:cNvPr>
          <p:cNvSpPr/>
          <p:nvPr/>
        </p:nvSpPr>
        <p:spPr>
          <a:xfrm>
            <a:off x="8506849" y="323112"/>
            <a:ext cx="2777676" cy="301216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7EF297B-260C-41D5-A55B-54948AB7F554}"/>
              </a:ext>
            </a:extLst>
          </p:cNvPr>
          <p:cNvSpPr/>
          <p:nvPr/>
        </p:nvSpPr>
        <p:spPr>
          <a:xfrm>
            <a:off x="821159" y="3568180"/>
            <a:ext cx="2777676" cy="301216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8E9633-08DC-4474-BB64-120114B0A5B8}"/>
              </a:ext>
            </a:extLst>
          </p:cNvPr>
          <p:cNvSpPr/>
          <p:nvPr/>
        </p:nvSpPr>
        <p:spPr>
          <a:xfrm>
            <a:off x="4552331" y="3568180"/>
            <a:ext cx="2777676" cy="301216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B5CDFAD-3BA0-4A4C-A177-40A24C67B945}"/>
              </a:ext>
            </a:extLst>
          </p:cNvPr>
          <p:cNvSpPr/>
          <p:nvPr/>
        </p:nvSpPr>
        <p:spPr>
          <a:xfrm>
            <a:off x="8506849" y="3568180"/>
            <a:ext cx="2777676" cy="301216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3E2E4D4-6C8A-44DE-A930-21DCF340D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491" y="3579192"/>
            <a:ext cx="1888837" cy="218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EE6B3D7-B0AC-49A3-891B-A8951F9A71A7}"/>
              </a:ext>
            </a:extLst>
          </p:cNvPr>
          <p:cNvSpPr/>
          <p:nvPr/>
        </p:nvSpPr>
        <p:spPr>
          <a:xfrm>
            <a:off x="1192903" y="5884340"/>
            <a:ext cx="1905398" cy="303767"/>
          </a:xfrm>
          <a:prstGeom prst="rect">
            <a:avLst/>
          </a:prstGeom>
          <a:solidFill>
            <a:srgbClr val="F2DEA0"/>
          </a:solidFill>
          <a:ln>
            <a:solidFill>
              <a:srgbClr val="F2DE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W Cen MT"/>
                <a:cs typeface="Calibri"/>
              </a:rPr>
              <a:t>Paulo Felipe</a:t>
            </a:r>
            <a:endParaRPr lang="en-US" dirty="0">
              <a:solidFill>
                <a:schemeClr val="tx1"/>
              </a:solidFill>
              <a:latin typeface="TW Cen MT"/>
              <a:cs typeface="Calibri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A7D42BA-338A-4F5A-9442-BA4BF1FF3A28}"/>
              </a:ext>
            </a:extLst>
          </p:cNvPr>
          <p:cNvSpPr txBox="1"/>
          <p:nvPr/>
        </p:nvSpPr>
        <p:spPr>
          <a:xfrm>
            <a:off x="725243" y="6190225"/>
            <a:ext cx="2966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TW Cen MT"/>
                <a:cs typeface="Calibri"/>
              </a:rPr>
              <a:t>Desenvolvimento/FullStack</a:t>
            </a:r>
          </a:p>
        </p:txBody>
      </p:sp>
      <p:pic>
        <p:nvPicPr>
          <p:cNvPr id="66" name="Picture 66" descr="A close up of a person&#10;&#10;Description automatically generated">
            <a:extLst>
              <a:ext uri="{FF2B5EF4-FFF2-40B4-BE49-F238E27FC236}">
                <a16:creationId xmlns:a16="http://schemas.microsoft.com/office/drawing/2014/main" id="{BB580D32-AF0C-4346-BF17-CB144D935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672" y="3626024"/>
            <a:ext cx="1611745" cy="2134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021A437-BA7E-4EB4-83AB-B91EF8DE3088}"/>
              </a:ext>
            </a:extLst>
          </p:cNvPr>
          <p:cNvSpPr/>
          <p:nvPr/>
        </p:nvSpPr>
        <p:spPr>
          <a:xfrm>
            <a:off x="5049084" y="5884339"/>
            <a:ext cx="1616763" cy="303767"/>
          </a:xfrm>
          <a:prstGeom prst="rect">
            <a:avLst/>
          </a:prstGeom>
          <a:solidFill>
            <a:srgbClr val="F79C83"/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W Cen MT"/>
                <a:cs typeface="Calibri"/>
              </a:rPr>
              <a:t>Martha Silva</a:t>
            </a:r>
            <a:endParaRPr lang="en-US" dirty="0">
              <a:solidFill>
                <a:schemeClr val="tx1"/>
              </a:solidFill>
              <a:latin typeface="TW Cen MT"/>
              <a:cs typeface="Calibri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61C9CC1-EEC8-47B7-AE7A-5605811FE41E}"/>
              </a:ext>
            </a:extLst>
          </p:cNvPr>
          <p:cNvSpPr txBox="1"/>
          <p:nvPr/>
        </p:nvSpPr>
        <p:spPr>
          <a:xfrm>
            <a:off x="4454425" y="6190225"/>
            <a:ext cx="2966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TW Cen MT"/>
                <a:cs typeface="Calibri"/>
              </a:rPr>
              <a:t>Desenvolvimento/FullStack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F297FE-D42F-42EB-9058-F386C7C0CB99}"/>
              </a:ext>
            </a:extLst>
          </p:cNvPr>
          <p:cNvSpPr/>
          <p:nvPr/>
        </p:nvSpPr>
        <p:spPr>
          <a:xfrm>
            <a:off x="9075661" y="5884340"/>
            <a:ext cx="1905398" cy="303767"/>
          </a:xfrm>
          <a:prstGeom prst="rect">
            <a:avLst/>
          </a:prstGeom>
          <a:solidFill>
            <a:srgbClr val="F5AE67"/>
          </a:solidFill>
          <a:ln>
            <a:solidFill>
              <a:srgbClr val="F2DE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W Cen MT"/>
                <a:cs typeface="Calibri"/>
              </a:rPr>
              <a:t>Pedro Abbate</a:t>
            </a:r>
            <a:endParaRPr lang="en-US" dirty="0">
              <a:solidFill>
                <a:schemeClr val="tx1"/>
              </a:solidFill>
              <a:latin typeface="TW Cen MT"/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7322C2-35C9-420D-82A4-13ECC1ECDFA8}"/>
              </a:ext>
            </a:extLst>
          </p:cNvPr>
          <p:cNvSpPr txBox="1"/>
          <p:nvPr/>
        </p:nvSpPr>
        <p:spPr>
          <a:xfrm>
            <a:off x="8408942" y="6190225"/>
            <a:ext cx="2966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TW Cen MT"/>
                <a:cs typeface="Calibri"/>
              </a:rPr>
              <a:t>Desenvolvimento/Back-end</a:t>
            </a:r>
          </a:p>
        </p:txBody>
      </p:sp>
      <p:pic>
        <p:nvPicPr>
          <p:cNvPr id="2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0BB2722-22AF-4786-8747-6D8480C1F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0124" y="3638683"/>
            <a:ext cx="1534510" cy="2129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8853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FBC3E86-6A13-4CB5-9A8C-2F5B6BD4C813}"/>
              </a:ext>
            </a:extLst>
          </p:cNvPr>
          <p:cNvSpPr/>
          <p:nvPr/>
        </p:nvSpPr>
        <p:spPr>
          <a:xfrm>
            <a:off x="1263073" y="3260435"/>
            <a:ext cx="3475181" cy="161637"/>
          </a:xfrm>
          <a:prstGeom prst="roundRect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9" descr="Shape, circle&#10;&#10;Description automatically generated">
            <a:extLst>
              <a:ext uri="{FF2B5EF4-FFF2-40B4-BE49-F238E27FC236}">
                <a16:creationId xmlns:a16="http://schemas.microsoft.com/office/drawing/2014/main" id="{6FA5210C-63C8-4216-83E4-B4757FC03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491" y="3950120"/>
            <a:ext cx="2743200" cy="2837032"/>
          </a:xfrm>
          <a:prstGeom prst="rect">
            <a:avLst/>
          </a:prstGeom>
        </p:spPr>
      </p:pic>
      <p:pic>
        <p:nvPicPr>
          <p:cNvPr id="7" name="Picture 7" descr="A picture containing object, lamp, computer, cat&#10;&#10;Description automatically generated">
            <a:extLst>
              <a:ext uri="{FF2B5EF4-FFF2-40B4-BE49-F238E27FC236}">
                <a16:creationId xmlns:a16="http://schemas.microsoft.com/office/drawing/2014/main" id="{D6A950EE-A92B-4611-87F5-D1E3DD75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09" y="10163"/>
            <a:ext cx="2743200" cy="1780764"/>
          </a:xfrm>
          <a:prstGeom prst="rect">
            <a:avLst/>
          </a:prstGeom>
        </p:spPr>
      </p:pic>
      <p:pic>
        <p:nvPicPr>
          <p:cNvPr id="8" name="Picture 13" descr="A picture containing person, person, kite, looking&#10;&#10;Description automatically generated">
            <a:extLst>
              <a:ext uri="{FF2B5EF4-FFF2-40B4-BE49-F238E27FC236}">
                <a16:creationId xmlns:a16="http://schemas.microsoft.com/office/drawing/2014/main" id="{58266BB1-290B-4023-9101-6E1BAFCE6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" y="3283255"/>
            <a:ext cx="2743200" cy="39629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7F8030-7F41-4D2E-883E-BF47202D35CB}"/>
              </a:ext>
            </a:extLst>
          </p:cNvPr>
          <p:cNvSpPr txBox="1"/>
          <p:nvPr/>
        </p:nvSpPr>
        <p:spPr>
          <a:xfrm>
            <a:off x="732096" y="2755342"/>
            <a:ext cx="4159938" cy="7694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err="1">
                <a:latin typeface="TW Cen MT"/>
                <a:cs typeface="Calibri"/>
              </a:rPr>
              <a:t>Contextualização</a:t>
            </a:r>
            <a:endParaRPr lang="en-US" sz="4400">
              <a:latin typeface="TW Cen MT"/>
              <a:cs typeface="Calibri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B9FF63E-213B-49F1-AE79-F2D451F6E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pic>
        <p:nvPicPr>
          <p:cNvPr id="14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6FFB8C93-07B2-4FE6-AA7F-03C11B548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2" y="145278"/>
            <a:ext cx="2743200" cy="3380898"/>
          </a:xfrm>
          <a:prstGeom prst="rect">
            <a:avLst/>
          </a:prstGeom>
        </p:spPr>
      </p:pic>
      <p:pic>
        <p:nvPicPr>
          <p:cNvPr id="18" name="Picture 20" descr="Icon&#10;&#10;Description automatically generated">
            <a:extLst>
              <a:ext uri="{FF2B5EF4-FFF2-40B4-BE49-F238E27FC236}">
                <a16:creationId xmlns:a16="http://schemas.microsoft.com/office/drawing/2014/main" id="{2C0B5DCC-C9CA-4C70-A108-B49835C4B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764" y="2265218"/>
            <a:ext cx="1219200" cy="1219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E38F0C5-3B76-4A40-B89B-FF234D6161D5}"/>
              </a:ext>
            </a:extLst>
          </p:cNvPr>
          <p:cNvSpPr/>
          <p:nvPr/>
        </p:nvSpPr>
        <p:spPr>
          <a:xfrm>
            <a:off x="5638800" y="247073"/>
            <a:ext cx="5761180" cy="5622635"/>
          </a:xfrm>
          <a:prstGeom prst="ellipse">
            <a:avLst/>
          </a:prstGeom>
          <a:solidFill>
            <a:srgbClr val="F2E3B3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0BBEB6-238A-47F2-BDA2-F9B7CE51E431}"/>
              </a:ext>
            </a:extLst>
          </p:cNvPr>
          <p:cNvSpPr/>
          <p:nvPr/>
        </p:nvSpPr>
        <p:spPr>
          <a:xfrm>
            <a:off x="5019676" y="782494"/>
            <a:ext cx="2285998" cy="2285997"/>
          </a:xfrm>
          <a:prstGeom prst="ellipse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7" descr="Icon&#10;&#10;Description automatically generated">
            <a:extLst>
              <a:ext uri="{FF2B5EF4-FFF2-40B4-BE49-F238E27FC236}">
                <a16:creationId xmlns:a16="http://schemas.microsoft.com/office/drawing/2014/main" id="{16EDA0E3-B67C-4502-9B8C-09BBEEB27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037" y="1249218"/>
            <a:ext cx="1369291" cy="135774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B7351F6-517C-41C4-9196-1D387D4751A1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0FB7691E-4E16-470B-9B19-3D7C223DB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5544126"/>
            <a:ext cx="872837" cy="849747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D49865A-46FE-469F-B022-5A1D1B84C318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2AA35F-84BE-49EF-8AEF-735C0DB58B8B}"/>
              </a:ext>
            </a:extLst>
          </p:cNvPr>
          <p:cNvSpPr/>
          <p:nvPr/>
        </p:nvSpPr>
        <p:spPr>
          <a:xfrm>
            <a:off x="6382039" y="4950402"/>
            <a:ext cx="1662544" cy="1627907"/>
          </a:xfrm>
          <a:prstGeom prst="ellipse">
            <a:avLst/>
          </a:prstGeom>
          <a:solidFill>
            <a:srgbClr val="F09435">
              <a:alpha val="66000"/>
            </a:srgbClr>
          </a:solidFill>
          <a:ln>
            <a:solidFill>
              <a:srgbClr val="F09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27DF21F3-33DC-4A9B-8115-D75AE6AA2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5673" y="5243945"/>
            <a:ext cx="1022928" cy="103447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0C16A4B-68CC-4A62-A6DC-D4A6CFA14897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1" descr="Icon&#10;&#10;Description automatically generated">
            <a:extLst>
              <a:ext uri="{FF2B5EF4-FFF2-40B4-BE49-F238E27FC236}">
                <a16:creationId xmlns:a16="http://schemas.microsoft.com/office/drawing/2014/main" id="{4AF8CA44-442A-4227-9E22-8A6664BF0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309" y="452581"/>
            <a:ext cx="1126837" cy="112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12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655F2C8-F0BB-4738-A0FB-4CB16403F479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110788-D1C4-497E-A7CD-5C7BAF7098C5}"/>
              </a:ext>
            </a:extLst>
          </p:cNvPr>
          <p:cNvSpPr/>
          <p:nvPr/>
        </p:nvSpPr>
        <p:spPr>
          <a:xfrm>
            <a:off x="5638800" y="247073"/>
            <a:ext cx="5761180" cy="5622635"/>
          </a:xfrm>
          <a:prstGeom prst="ellipse">
            <a:avLst/>
          </a:prstGeom>
          <a:solidFill>
            <a:srgbClr val="F2E3B3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EC14A-578C-4939-AFD6-BBF997D5B190}"/>
              </a:ext>
            </a:extLst>
          </p:cNvPr>
          <p:cNvSpPr txBox="1"/>
          <p:nvPr/>
        </p:nvSpPr>
        <p:spPr>
          <a:xfrm>
            <a:off x="163774" y="1596894"/>
            <a:ext cx="6312812" cy="34163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W Cen MT"/>
              </a:rPr>
              <a:t>O “Vai </a:t>
            </a:r>
            <a:r>
              <a:rPr lang="en-US" sz="2400" dirty="0" err="1">
                <a:latin typeface="TW Cen MT"/>
              </a:rPr>
              <a:t>ali</a:t>
            </a:r>
            <a:r>
              <a:rPr lang="en-US" sz="2400" dirty="0">
                <a:latin typeface="TW Cen MT"/>
              </a:rPr>
              <a:t> </a:t>
            </a:r>
            <a:r>
              <a:rPr lang="en-US" sz="2400" dirty="0" err="1">
                <a:latin typeface="TW Cen MT"/>
              </a:rPr>
              <a:t>pra</a:t>
            </a:r>
            <a:r>
              <a:rPr lang="en-US" sz="2400" dirty="0">
                <a:latin typeface="TW Cen MT"/>
              </a:rPr>
              <a:t> mim” é </a:t>
            </a:r>
            <a:r>
              <a:rPr lang="en-US" sz="2400" dirty="0" err="1">
                <a:latin typeface="TW Cen MT"/>
              </a:rPr>
              <a:t>uma</a:t>
            </a:r>
            <a:r>
              <a:rPr lang="en-US" sz="2400" dirty="0">
                <a:latin typeface="TW Cen MT"/>
              </a:rPr>
              <a:t> </a:t>
            </a:r>
            <a:r>
              <a:rPr lang="en-US" sz="2400" dirty="0" err="1">
                <a:latin typeface="TW Cen MT"/>
              </a:rPr>
              <a:t>plataforma</a:t>
            </a:r>
            <a:r>
              <a:rPr lang="en-US" sz="2400" dirty="0">
                <a:latin typeface="TW Cen MT"/>
              </a:rPr>
              <a:t> </a:t>
            </a:r>
            <a:r>
              <a:rPr lang="en-US" sz="2400" dirty="0" err="1">
                <a:latin typeface="TW Cen MT"/>
              </a:rPr>
              <a:t>onde</a:t>
            </a:r>
            <a:r>
              <a:rPr lang="en-US" sz="2400" dirty="0">
                <a:latin typeface="TW Cen MT"/>
              </a:rPr>
              <a:t> </a:t>
            </a:r>
            <a:r>
              <a:rPr lang="en-US" sz="2400" dirty="0" err="1">
                <a:latin typeface="TW Cen MT"/>
              </a:rPr>
              <a:t>pessoas</a:t>
            </a:r>
            <a:r>
              <a:rPr lang="en-US" sz="2400" dirty="0">
                <a:latin typeface="TW Cen MT"/>
              </a:rPr>
              <a:t> que </a:t>
            </a:r>
            <a:r>
              <a:rPr lang="en-US" sz="2400" dirty="0" err="1">
                <a:latin typeface="TW Cen MT"/>
              </a:rPr>
              <a:t>precisam</a:t>
            </a:r>
            <a:r>
              <a:rPr lang="en-US" sz="2400" dirty="0">
                <a:latin typeface="TW Cen MT"/>
              </a:rPr>
              <a:t> de </a:t>
            </a:r>
            <a:r>
              <a:rPr lang="en-US" sz="2400" dirty="0" err="1">
                <a:latin typeface="TW Cen MT"/>
              </a:rPr>
              <a:t>ajuda</a:t>
            </a:r>
            <a:r>
              <a:rPr lang="en-US" sz="2400" dirty="0">
                <a:latin typeface="TW Cen MT"/>
              </a:rPr>
              <a:t> para </a:t>
            </a:r>
            <a:r>
              <a:rPr lang="en-US" sz="2400" dirty="0" err="1">
                <a:latin typeface="TW Cen MT"/>
              </a:rPr>
              <a:t>comprar</a:t>
            </a:r>
            <a:r>
              <a:rPr lang="en-US" sz="2400" dirty="0">
                <a:latin typeface="TW Cen MT"/>
              </a:rPr>
              <a:t> algo </a:t>
            </a:r>
            <a:r>
              <a:rPr lang="en-US" sz="2400" dirty="0" err="1">
                <a:latin typeface="TW Cen MT"/>
              </a:rPr>
              <a:t>encontram</a:t>
            </a:r>
            <a:r>
              <a:rPr lang="en-US" sz="2400" dirty="0">
                <a:latin typeface="TW Cen MT"/>
              </a:rPr>
              <a:t> </a:t>
            </a:r>
            <a:r>
              <a:rPr lang="en-US" sz="2400" dirty="0" err="1">
                <a:latin typeface="TW Cen MT"/>
              </a:rPr>
              <a:t>pessoas</a:t>
            </a:r>
            <a:r>
              <a:rPr lang="en-US" sz="2400" dirty="0">
                <a:latin typeface="TW Cen MT"/>
              </a:rPr>
              <a:t> </a:t>
            </a:r>
            <a:r>
              <a:rPr lang="en-US" sz="2400" dirty="0" err="1">
                <a:latin typeface="TW Cen MT"/>
              </a:rPr>
              <a:t>dispostas</a:t>
            </a:r>
            <a:r>
              <a:rPr lang="en-US" sz="2400" dirty="0">
                <a:latin typeface="TW Cen MT"/>
              </a:rPr>
              <a:t> a </a:t>
            </a:r>
            <a:r>
              <a:rPr lang="en-US" sz="2400" dirty="0" err="1">
                <a:latin typeface="TW Cen MT"/>
              </a:rPr>
              <a:t>ajudar</a:t>
            </a:r>
            <a:r>
              <a:rPr lang="en-US" sz="2400" dirty="0">
                <a:latin typeface="TW Cen MT"/>
              </a:rPr>
              <a:t>. </a:t>
            </a:r>
            <a:r>
              <a:rPr lang="en-US" sz="2400" dirty="0" err="1">
                <a:latin typeface="TW Cen MT"/>
              </a:rPr>
              <a:t>Nosso</a:t>
            </a:r>
            <a:r>
              <a:rPr lang="en-US" sz="2400" dirty="0">
                <a:latin typeface="TW Cen MT"/>
              </a:rPr>
              <a:t> </a:t>
            </a:r>
            <a:r>
              <a:rPr lang="en-US" sz="2400" dirty="0" err="1">
                <a:latin typeface="TW Cen MT"/>
              </a:rPr>
              <a:t>intuito</a:t>
            </a:r>
            <a:r>
              <a:rPr lang="en-US" sz="2400" dirty="0">
                <a:latin typeface="TW Cen MT"/>
              </a:rPr>
              <a:t> é </a:t>
            </a:r>
            <a:r>
              <a:rPr lang="en-US" sz="2400" dirty="0" err="1">
                <a:latin typeface="TW Cen MT"/>
              </a:rPr>
              <a:t>promover</a:t>
            </a:r>
            <a:r>
              <a:rPr lang="en-US" sz="2400" dirty="0">
                <a:latin typeface="TW Cen MT"/>
              </a:rPr>
              <a:t> </a:t>
            </a:r>
            <a:r>
              <a:rPr lang="en-US" sz="2400" dirty="0" err="1">
                <a:latin typeface="TW Cen MT"/>
              </a:rPr>
              <a:t>uma</a:t>
            </a:r>
            <a:r>
              <a:rPr lang="en-US" sz="2400" dirty="0">
                <a:latin typeface="TW Cen MT"/>
              </a:rPr>
              <a:t> </a:t>
            </a:r>
            <a:r>
              <a:rPr lang="en-US" sz="2400" dirty="0" err="1">
                <a:latin typeface="TW Cen MT"/>
              </a:rPr>
              <a:t>maior</a:t>
            </a:r>
            <a:r>
              <a:rPr lang="en-US" sz="2400" dirty="0">
                <a:latin typeface="TW Cen MT"/>
              </a:rPr>
              <a:t> </a:t>
            </a:r>
            <a:r>
              <a:rPr lang="en-US" sz="2400" dirty="0" err="1">
                <a:latin typeface="TW Cen MT"/>
              </a:rPr>
              <a:t>integração</a:t>
            </a:r>
            <a:r>
              <a:rPr lang="en-US" sz="2400" dirty="0">
                <a:latin typeface="TW Cen MT"/>
              </a:rPr>
              <a:t> entre </a:t>
            </a:r>
            <a:r>
              <a:rPr lang="en-US" sz="2400" dirty="0" err="1">
                <a:latin typeface="TW Cen MT"/>
              </a:rPr>
              <a:t>moradores</a:t>
            </a:r>
            <a:r>
              <a:rPr lang="en-US" sz="2400" dirty="0">
                <a:latin typeface="TW Cen MT"/>
              </a:rPr>
              <a:t> </a:t>
            </a:r>
            <a:r>
              <a:rPr lang="en-US" sz="2400" dirty="0" err="1">
                <a:latin typeface="TW Cen MT"/>
              </a:rPr>
              <a:t>proximos</a:t>
            </a:r>
            <a:r>
              <a:rPr lang="en-US" sz="2400" dirty="0">
                <a:latin typeface="TW Cen MT"/>
              </a:rPr>
              <a:t> um </a:t>
            </a:r>
            <a:r>
              <a:rPr lang="en-US" sz="2400" dirty="0" err="1">
                <a:latin typeface="TW Cen MT"/>
              </a:rPr>
              <a:t>ao</a:t>
            </a:r>
            <a:r>
              <a:rPr lang="en-US" sz="2400" dirty="0">
                <a:latin typeface="TW Cen MT"/>
              </a:rPr>
              <a:t> outro, </a:t>
            </a:r>
            <a:r>
              <a:rPr lang="en-US" sz="2400" dirty="0" err="1">
                <a:latin typeface="TW Cen MT"/>
              </a:rPr>
              <a:t>onde</a:t>
            </a:r>
            <a:r>
              <a:rPr lang="en-US" sz="2400" dirty="0">
                <a:latin typeface="TW Cen MT"/>
              </a:rPr>
              <a:t> </a:t>
            </a:r>
            <a:r>
              <a:rPr lang="en-US" sz="2400" dirty="0" err="1">
                <a:latin typeface="TW Cen MT"/>
              </a:rPr>
              <a:t>pessoas</a:t>
            </a:r>
            <a:r>
              <a:rPr lang="en-US" sz="2400" dirty="0">
                <a:latin typeface="TW Cen MT"/>
              </a:rPr>
              <a:t> com </a:t>
            </a:r>
            <a:r>
              <a:rPr lang="en-US" sz="2400" dirty="0" err="1">
                <a:latin typeface="TW Cen MT"/>
              </a:rPr>
              <a:t>uma</a:t>
            </a:r>
            <a:r>
              <a:rPr lang="en-US" sz="2400" dirty="0">
                <a:latin typeface="TW Cen MT"/>
              </a:rPr>
              <a:t> </a:t>
            </a:r>
            <a:r>
              <a:rPr lang="en-US" sz="2400" dirty="0" err="1">
                <a:latin typeface="TW Cen MT"/>
              </a:rPr>
              <a:t>maior</a:t>
            </a:r>
            <a:r>
              <a:rPr lang="en-US" sz="2400" dirty="0">
                <a:latin typeface="TW Cen MT"/>
              </a:rPr>
              <a:t> </a:t>
            </a:r>
            <a:r>
              <a:rPr lang="en-US" sz="2400" dirty="0" err="1">
                <a:latin typeface="TW Cen MT"/>
              </a:rPr>
              <a:t>disponibilidade</a:t>
            </a:r>
            <a:r>
              <a:rPr lang="en-US" sz="2400" dirty="0">
                <a:latin typeface="TW Cen MT"/>
              </a:rPr>
              <a:t> e/</a:t>
            </a:r>
            <a:r>
              <a:rPr lang="en-US" sz="2400" dirty="0" err="1">
                <a:latin typeface="TW Cen MT"/>
              </a:rPr>
              <a:t>ou</a:t>
            </a:r>
            <a:r>
              <a:rPr lang="en-US" sz="2400" dirty="0">
                <a:latin typeface="TW Cen MT"/>
              </a:rPr>
              <a:t> </a:t>
            </a:r>
            <a:r>
              <a:rPr lang="en-US" sz="2400" dirty="0" err="1">
                <a:latin typeface="TW Cen MT"/>
              </a:rPr>
              <a:t>possibilidade</a:t>
            </a:r>
            <a:r>
              <a:rPr lang="en-US" sz="2400" dirty="0">
                <a:latin typeface="TW Cen MT"/>
              </a:rPr>
              <a:t> </a:t>
            </a:r>
            <a:r>
              <a:rPr lang="en-US" sz="2400" dirty="0" err="1">
                <a:latin typeface="TW Cen MT"/>
              </a:rPr>
              <a:t>possam</a:t>
            </a:r>
            <a:r>
              <a:rPr lang="en-US" sz="2400" dirty="0">
                <a:latin typeface="TW Cen MT"/>
              </a:rPr>
              <a:t> </a:t>
            </a:r>
            <a:r>
              <a:rPr lang="en-US" sz="2400" dirty="0" err="1">
                <a:latin typeface="TW Cen MT"/>
              </a:rPr>
              <a:t>atráves</a:t>
            </a:r>
            <a:r>
              <a:rPr lang="en-US" sz="2400" dirty="0">
                <a:latin typeface="TW Cen MT"/>
              </a:rPr>
              <a:t> de um </a:t>
            </a:r>
            <a:r>
              <a:rPr lang="en-US" sz="2400" dirty="0" err="1">
                <a:latin typeface="TW Cen MT"/>
              </a:rPr>
              <a:t>gesto</a:t>
            </a:r>
            <a:r>
              <a:rPr lang="en-US" sz="2400" dirty="0">
                <a:latin typeface="TW Cen MT"/>
              </a:rPr>
              <a:t> de </a:t>
            </a:r>
            <a:r>
              <a:rPr lang="en-US" sz="2400" dirty="0" err="1">
                <a:latin typeface="TW Cen MT"/>
              </a:rPr>
              <a:t>solidariedade</a:t>
            </a:r>
            <a:r>
              <a:rPr lang="en-US" sz="2400" dirty="0">
                <a:latin typeface="TW Cen MT"/>
              </a:rPr>
              <a:t>, </a:t>
            </a:r>
            <a:r>
              <a:rPr lang="en-US" sz="2400" dirty="0" err="1">
                <a:latin typeface="TW Cen MT"/>
              </a:rPr>
              <a:t>realizar</a:t>
            </a:r>
            <a:r>
              <a:rPr lang="en-US" sz="2400" dirty="0">
                <a:latin typeface="TW Cen MT"/>
              </a:rPr>
              <a:t> para </a:t>
            </a:r>
            <a:r>
              <a:rPr lang="en-US" sz="2400" dirty="0" err="1">
                <a:latin typeface="TW Cen MT"/>
              </a:rPr>
              <a:t>tarefas</a:t>
            </a:r>
            <a:r>
              <a:rPr lang="en-US" sz="2400" dirty="0">
                <a:latin typeface="TW Cen MT"/>
              </a:rPr>
              <a:t> </a:t>
            </a:r>
            <a:r>
              <a:rPr lang="en-US" sz="2400" dirty="0" err="1">
                <a:latin typeface="TW Cen MT"/>
              </a:rPr>
              <a:t>pessoas</a:t>
            </a:r>
            <a:r>
              <a:rPr lang="en-US" sz="2400" dirty="0">
                <a:latin typeface="TW Cen MT"/>
              </a:rPr>
              <a:t> que </a:t>
            </a:r>
            <a:r>
              <a:rPr lang="en-US" sz="2400" dirty="0" err="1">
                <a:latin typeface="TW Cen MT"/>
              </a:rPr>
              <a:t>não</a:t>
            </a:r>
            <a:r>
              <a:rPr lang="en-US" sz="2400" dirty="0">
                <a:latin typeface="TW Cen MT"/>
              </a:rPr>
              <a:t> </a:t>
            </a:r>
            <a:r>
              <a:rPr lang="en-US" sz="2400" dirty="0" err="1">
                <a:latin typeface="TW Cen MT"/>
              </a:rPr>
              <a:t>podem</a:t>
            </a:r>
            <a:r>
              <a:rPr lang="en-US" sz="2400" dirty="0">
                <a:latin typeface="TW Cen MT"/>
              </a:rPr>
              <a:t> </a:t>
            </a:r>
            <a:r>
              <a:rPr lang="en-US" sz="2400" dirty="0" err="1">
                <a:latin typeface="TW Cen MT"/>
              </a:rPr>
              <a:t>fazê</a:t>
            </a:r>
            <a:r>
              <a:rPr lang="en-US" sz="2400" dirty="0">
                <a:latin typeface="TW Cen MT"/>
              </a:rPr>
              <a:t>-las no </a:t>
            </a:r>
            <a:r>
              <a:rPr lang="en-US" sz="2400" dirty="0" err="1">
                <a:latin typeface="TW Cen MT"/>
              </a:rPr>
              <a:t>momento</a:t>
            </a:r>
            <a:r>
              <a:rPr lang="en-US" sz="2400" dirty="0">
                <a:latin typeface="TW Cen MT"/>
              </a:rPr>
              <a:t>.</a:t>
            </a:r>
            <a:endParaRPr lang="en-US" sz="2400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F4A36B9-196B-40ED-9DA3-5E8F243E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pic>
        <p:nvPicPr>
          <p:cNvPr id="3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8B8B18F1-441F-4FB0-8F55-97A1514B3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036" y="829863"/>
            <a:ext cx="5594927" cy="3939817"/>
          </a:xfrm>
          <a:prstGeom prst="rect">
            <a:avLst/>
          </a:prstGeom>
        </p:spPr>
      </p:pic>
      <p:pic>
        <p:nvPicPr>
          <p:cNvPr id="6" name="Picture 8" descr="A picture containing object, lamp, dark, person&#10;&#10;Description automatically generated">
            <a:extLst>
              <a:ext uri="{FF2B5EF4-FFF2-40B4-BE49-F238E27FC236}">
                <a16:creationId xmlns:a16="http://schemas.microsoft.com/office/drawing/2014/main" id="{07073013-BD7D-4D55-AB88-1DF6EABF8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" y="90055"/>
            <a:ext cx="2738370" cy="4114800"/>
          </a:xfrm>
          <a:prstGeom prst="rect">
            <a:avLst/>
          </a:prstGeom>
        </p:spPr>
      </p:pic>
      <p:pic>
        <p:nvPicPr>
          <p:cNvPr id="9" name="Picture 9" descr="A picture containing object, lamp, computer, cat&#10;&#10;Description automatically generated">
            <a:extLst>
              <a:ext uri="{FF2B5EF4-FFF2-40B4-BE49-F238E27FC236}">
                <a16:creationId xmlns:a16="http://schemas.microsoft.com/office/drawing/2014/main" id="{0BE8472E-03B9-4A76-8CD4-2B7B42EED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491" y="-59109"/>
            <a:ext cx="2743200" cy="178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35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6406665E-CD37-42D0-9037-ADE886DB1607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58E185-E70A-4A87-87CA-200664072A96}"/>
              </a:ext>
            </a:extLst>
          </p:cNvPr>
          <p:cNvSpPr/>
          <p:nvPr/>
        </p:nvSpPr>
        <p:spPr>
          <a:xfrm>
            <a:off x="3403312" y="909494"/>
            <a:ext cx="2285998" cy="2285997"/>
          </a:xfrm>
          <a:prstGeom prst="ellipse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395243-398B-42E5-917E-9B222BFBC4E8}"/>
              </a:ext>
            </a:extLst>
          </p:cNvPr>
          <p:cNvSpPr txBox="1"/>
          <p:nvPr/>
        </p:nvSpPr>
        <p:spPr>
          <a:xfrm>
            <a:off x="6105475" y="1630217"/>
            <a:ext cx="577248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latin typeface="TW Cen MT"/>
                <a:cs typeface="Calibri"/>
              </a:rPr>
              <a:t>Pensando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nisso</a:t>
            </a:r>
            <a:r>
              <a:rPr lang="en-US" sz="2400" dirty="0">
                <a:latin typeface="TW Cen MT"/>
                <a:cs typeface="Calibri"/>
              </a:rPr>
              <a:t>, </a:t>
            </a:r>
            <a:r>
              <a:rPr lang="en-US" sz="2400" dirty="0" err="1">
                <a:latin typeface="TW Cen MT"/>
                <a:cs typeface="Calibri"/>
              </a:rPr>
              <a:t>vamos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unir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aqueles</a:t>
            </a:r>
            <a:r>
              <a:rPr lang="en-US" sz="2400" dirty="0">
                <a:latin typeface="TW Cen MT"/>
                <a:cs typeface="Calibri"/>
              </a:rPr>
              <a:t> que </a:t>
            </a:r>
            <a:r>
              <a:rPr lang="en-US" sz="2400" dirty="0" err="1">
                <a:latin typeface="TW Cen MT"/>
                <a:cs typeface="Calibri"/>
              </a:rPr>
              <a:t>vão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periodicamente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ao</a:t>
            </a:r>
            <a:r>
              <a:rPr lang="en-US" sz="2400" dirty="0">
                <a:latin typeface="TW Cen MT"/>
                <a:cs typeface="Calibri"/>
              </a:rPr>
              <a:t> mercado e as </a:t>
            </a:r>
            <a:r>
              <a:rPr lang="en-US" sz="2400" dirty="0" err="1">
                <a:latin typeface="TW Cen MT"/>
                <a:cs typeface="Calibri"/>
              </a:rPr>
              <a:t>lojas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locais</a:t>
            </a:r>
            <a:r>
              <a:rPr lang="en-US" sz="2400" dirty="0">
                <a:latin typeface="TW Cen MT"/>
                <a:cs typeface="Calibri"/>
              </a:rPr>
              <a:t> com </a:t>
            </a:r>
            <a:r>
              <a:rPr lang="en-US" sz="2400" dirty="0" err="1">
                <a:latin typeface="TW Cen MT"/>
                <a:cs typeface="Calibri"/>
              </a:rPr>
              <a:t>os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idosos</a:t>
            </a:r>
            <a:r>
              <a:rPr lang="en-US" sz="2400" dirty="0">
                <a:latin typeface="TW Cen MT"/>
                <a:cs typeface="Calibri"/>
              </a:rPr>
              <a:t> que </a:t>
            </a:r>
            <a:r>
              <a:rPr lang="en-US" sz="2400" dirty="0" err="1">
                <a:latin typeface="TW Cen MT"/>
                <a:cs typeface="Calibri"/>
              </a:rPr>
              <a:t>necessitam</a:t>
            </a:r>
            <a:r>
              <a:rPr lang="en-US" sz="2400" dirty="0">
                <a:latin typeface="TW Cen MT"/>
                <a:cs typeface="Calibri"/>
              </a:rPr>
              <a:t> que </a:t>
            </a:r>
            <a:r>
              <a:rPr lang="en-US" sz="2400" dirty="0" err="1">
                <a:latin typeface="TW Cen MT"/>
                <a:cs typeface="Calibri"/>
              </a:rPr>
              <a:t>alguém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vá</a:t>
            </a:r>
            <a:r>
              <a:rPr lang="en-US" sz="2400" dirty="0">
                <a:latin typeface="TW Cen MT"/>
                <a:cs typeface="Calibri"/>
              </a:rPr>
              <a:t>.</a:t>
            </a:r>
            <a:endParaRPr lang="en-US" sz="2400" dirty="0"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017D8-3C6F-403A-B19D-C5BA690D6614}"/>
              </a:ext>
            </a:extLst>
          </p:cNvPr>
          <p:cNvSpPr txBox="1"/>
          <p:nvPr/>
        </p:nvSpPr>
        <p:spPr>
          <a:xfrm>
            <a:off x="202912" y="4209185"/>
            <a:ext cx="571038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 err="1">
                <a:latin typeface="TW Cen MT"/>
              </a:rPr>
              <a:t>Decidimos</a:t>
            </a:r>
            <a:r>
              <a:rPr lang="en-US" sz="2000" dirty="0">
                <a:latin typeface="TW Cen MT"/>
              </a:rPr>
              <a:t> </a:t>
            </a:r>
            <a:r>
              <a:rPr lang="en-US" sz="2000" dirty="0" err="1">
                <a:latin typeface="TW Cen MT"/>
              </a:rPr>
              <a:t>trazer</a:t>
            </a:r>
            <a:r>
              <a:rPr lang="en-US" sz="2000" dirty="0">
                <a:latin typeface="TW Cen MT"/>
              </a:rPr>
              <a:t> </a:t>
            </a:r>
            <a:r>
              <a:rPr lang="en-US" sz="2000" dirty="0" err="1">
                <a:latin typeface="TW Cen MT"/>
              </a:rPr>
              <a:t>uma</a:t>
            </a:r>
            <a:r>
              <a:rPr lang="en-US" sz="2000" dirty="0">
                <a:latin typeface="TW Cen MT"/>
              </a:rPr>
              <a:t> </a:t>
            </a:r>
            <a:r>
              <a:rPr lang="en-US" sz="2000" dirty="0" err="1">
                <a:latin typeface="TW Cen MT"/>
              </a:rPr>
              <a:t>aplicação</a:t>
            </a:r>
            <a:r>
              <a:rPr lang="en-US" sz="2000" dirty="0">
                <a:latin typeface="TW Cen MT"/>
              </a:rPr>
              <a:t> </a:t>
            </a:r>
            <a:r>
              <a:rPr lang="en-US" sz="2000" dirty="0" err="1">
                <a:latin typeface="TW Cen MT"/>
              </a:rPr>
              <a:t>em</a:t>
            </a:r>
            <a:r>
              <a:rPr lang="en-US" sz="2000" dirty="0">
                <a:latin typeface="TW Cen MT"/>
              </a:rPr>
              <a:t> que </a:t>
            </a:r>
            <a:r>
              <a:rPr lang="en-US" sz="2000" dirty="0" err="1">
                <a:latin typeface="TW Cen MT"/>
              </a:rPr>
              <a:t>forneça</a:t>
            </a:r>
            <a:r>
              <a:rPr lang="en-US" sz="2000" dirty="0">
                <a:latin typeface="TW Cen MT"/>
              </a:rPr>
              <a:t> </a:t>
            </a:r>
            <a:r>
              <a:rPr lang="en-US" sz="2000" dirty="0" err="1">
                <a:latin typeface="TW Cen MT"/>
              </a:rPr>
              <a:t>uma</a:t>
            </a:r>
            <a:r>
              <a:rPr lang="en-US" sz="2000" dirty="0">
                <a:latin typeface="TW Cen MT"/>
              </a:rPr>
              <a:t> </a:t>
            </a:r>
            <a:r>
              <a:rPr lang="en-US" sz="2000" dirty="0" err="1">
                <a:latin typeface="TW Cen MT"/>
              </a:rPr>
              <a:t>solução</a:t>
            </a:r>
            <a:r>
              <a:rPr lang="en-US" sz="2000" dirty="0">
                <a:latin typeface="TW Cen MT"/>
              </a:rPr>
              <a:t>, tanto para </a:t>
            </a:r>
            <a:r>
              <a:rPr lang="en-US" sz="2000" dirty="0" err="1">
                <a:latin typeface="TW Cen MT"/>
              </a:rPr>
              <a:t>aqueles</a:t>
            </a:r>
            <a:r>
              <a:rPr lang="en-US" sz="2000" dirty="0">
                <a:latin typeface="TW Cen MT"/>
              </a:rPr>
              <a:t> que </a:t>
            </a:r>
            <a:r>
              <a:rPr lang="en-US" sz="2000" dirty="0" err="1">
                <a:latin typeface="TW Cen MT"/>
              </a:rPr>
              <a:t>não</a:t>
            </a:r>
            <a:r>
              <a:rPr lang="en-US" sz="2000" dirty="0">
                <a:latin typeface="TW Cen MT"/>
              </a:rPr>
              <a:t> </a:t>
            </a:r>
            <a:r>
              <a:rPr lang="en-US" sz="2000" dirty="0" err="1">
                <a:latin typeface="TW Cen MT"/>
              </a:rPr>
              <a:t>podem</a:t>
            </a:r>
            <a:r>
              <a:rPr lang="en-US" sz="2000" dirty="0">
                <a:latin typeface="TW Cen MT"/>
              </a:rPr>
              <a:t> </a:t>
            </a:r>
            <a:r>
              <a:rPr lang="en-US" sz="2000" dirty="0" err="1">
                <a:latin typeface="TW Cen MT"/>
              </a:rPr>
              <a:t>deixar</a:t>
            </a:r>
            <a:r>
              <a:rPr lang="en-US" sz="2000" dirty="0">
                <a:latin typeface="TW Cen MT"/>
              </a:rPr>
              <a:t> </a:t>
            </a:r>
            <a:r>
              <a:rPr lang="en-US" sz="2000" dirty="0" err="1">
                <a:latin typeface="TW Cen MT"/>
              </a:rPr>
              <a:t>suas</a:t>
            </a:r>
            <a:r>
              <a:rPr lang="en-US" sz="2000" dirty="0">
                <a:latin typeface="TW Cen MT"/>
              </a:rPr>
              <a:t> casas </a:t>
            </a:r>
            <a:r>
              <a:rPr lang="en-US" sz="2000" dirty="0" err="1">
                <a:latin typeface="TW Cen MT"/>
              </a:rPr>
              <a:t>nesse</a:t>
            </a:r>
            <a:r>
              <a:rPr lang="en-US" sz="2000" dirty="0">
                <a:latin typeface="TW Cen MT"/>
              </a:rPr>
              <a:t> </a:t>
            </a:r>
            <a:r>
              <a:rPr lang="en-US" sz="2000" dirty="0" err="1">
                <a:latin typeface="TW Cen MT"/>
              </a:rPr>
              <a:t>momento</a:t>
            </a:r>
            <a:r>
              <a:rPr lang="en-US" sz="2000" dirty="0">
                <a:latin typeface="TW Cen MT"/>
              </a:rPr>
              <a:t>, </a:t>
            </a:r>
            <a:r>
              <a:rPr lang="en-US" sz="2000" dirty="0" err="1">
                <a:latin typeface="TW Cen MT"/>
              </a:rPr>
              <a:t>quanto</a:t>
            </a:r>
            <a:r>
              <a:rPr lang="en-US" sz="2000" dirty="0">
                <a:latin typeface="TW Cen MT"/>
              </a:rPr>
              <a:t> para </a:t>
            </a:r>
            <a:r>
              <a:rPr lang="en-US" sz="2000" dirty="0" err="1">
                <a:latin typeface="TW Cen MT"/>
              </a:rPr>
              <a:t>aqueles</a:t>
            </a:r>
            <a:r>
              <a:rPr lang="en-US" sz="2000" dirty="0">
                <a:latin typeface="TW Cen MT"/>
              </a:rPr>
              <a:t> que </a:t>
            </a:r>
            <a:r>
              <a:rPr lang="en-US" sz="2000" dirty="0" err="1">
                <a:latin typeface="TW Cen MT"/>
              </a:rPr>
              <a:t>não</a:t>
            </a:r>
            <a:r>
              <a:rPr lang="en-US" sz="2000" dirty="0">
                <a:latin typeface="TW Cen MT"/>
              </a:rPr>
              <a:t> </a:t>
            </a:r>
            <a:r>
              <a:rPr lang="en-US" sz="2000" dirty="0" err="1">
                <a:latin typeface="TW Cen MT"/>
              </a:rPr>
              <a:t>tem</a:t>
            </a:r>
            <a:r>
              <a:rPr lang="en-US" sz="2000" dirty="0">
                <a:latin typeface="TW Cen MT"/>
              </a:rPr>
              <a:t> tempo para </a:t>
            </a:r>
            <a:r>
              <a:rPr lang="en-US" sz="2000" dirty="0" err="1">
                <a:latin typeface="TW Cen MT"/>
              </a:rPr>
              <a:t>dispor</a:t>
            </a:r>
            <a:r>
              <a:rPr lang="en-US" sz="2000" dirty="0">
                <a:latin typeface="TW Cen MT"/>
              </a:rPr>
              <a:t> a </a:t>
            </a:r>
            <a:r>
              <a:rPr lang="en-US" sz="2000" dirty="0" err="1">
                <a:latin typeface="TW Cen MT"/>
              </a:rPr>
              <a:t>compras</a:t>
            </a:r>
            <a:r>
              <a:rPr lang="en-US" sz="2000" dirty="0">
                <a:latin typeface="TW Cen MT"/>
              </a:rPr>
              <a:t>.</a:t>
            </a:r>
            <a:endParaRPr lang="en-US" sz="2000" dirty="0">
              <a:cs typeface="Calibri" panose="020F0502020204030204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E96C492-A133-4942-9D6B-BE30902D4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pic>
        <p:nvPicPr>
          <p:cNvPr id="3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DCEED7C-AD58-4BC0-9244-7596FDE9D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" y="482571"/>
            <a:ext cx="6195290" cy="386085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E395682-1912-49CC-9968-FF80E60F95A0}"/>
              </a:ext>
            </a:extLst>
          </p:cNvPr>
          <p:cNvSpPr/>
          <p:nvPr/>
        </p:nvSpPr>
        <p:spPr>
          <a:xfrm>
            <a:off x="7605858" y="3715037"/>
            <a:ext cx="2632361" cy="2609271"/>
          </a:xfrm>
          <a:prstGeom prst="ellipse">
            <a:avLst/>
          </a:prstGeom>
          <a:solidFill>
            <a:srgbClr val="F09435">
              <a:alpha val="66000"/>
            </a:srgbClr>
          </a:solidFill>
          <a:ln>
            <a:solidFill>
              <a:srgbClr val="F09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A picture containing toy&#10;&#10;Description automatically generated">
            <a:extLst>
              <a:ext uri="{FF2B5EF4-FFF2-40B4-BE49-F238E27FC236}">
                <a16:creationId xmlns:a16="http://schemas.microsoft.com/office/drawing/2014/main" id="{5E5C13EF-0643-4EE8-8CDA-EAC065B77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73" y="3530571"/>
            <a:ext cx="4694381" cy="298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11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FBC3E86-6A13-4CB5-9A8C-2F5B6BD4C813}"/>
              </a:ext>
            </a:extLst>
          </p:cNvPr>
          <p:cNvSpPr/>
          <p:nvPr/>
        </p:nvSpPr>
        <p:spPr>
          <a:xfrm>
            <a:off x="1898073" y="3387436"/>
            <a:ext cx="2643909" cy="196273"/>
          </a:xfrm>
          <a:prstGeom prst="roundRect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9" descr="Shape, circle&#10;&#10;Description automatically generated">
            <a:extLst>
              <a:ext uri="{FF2B5EF4-FFF2-40B4-BE49-F238E27FC236}">
                <a16:creationId xmlns:a16="http://schemas.microsoft.com/office/drawing/2014/main" id="{6FA5210C-63C8-4216-83E4-B4757FC03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491" y="3950120"/>
            <a:ext cx="2743200" cy="2837032"/>
          </a:xfrm>
          <a:prstGeom prst="rect">
            <a:avLst/>
          </a:prstGeom>
        </p:spPr>
      </p:pic>
      <p:pic>
        <p:nvPicPr>
          <p:cNvPr id="7" name="Picture 7" descr="A picture containing object, lamp, computer, cat&#10;&#10;Description automatically generated">
            <a:extLst>
              <a:ext uri="{FF2B5EF4-FFF2-40B4-BE49-F238E27FC236}">
                <a16:creationId xmlns:a16="http://schemas.microsoft.com/office/drawing/2014/main" id="{D6A950EE-A92B-4611-87F5-D1E3DD75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09" y="10163"/>
            <a:ext cx="2743200" cy="1780764"/>
          </a:xfrm>
          <a:prstGeom prst="rect">
            <a:avLst/>
          </a:prstGeom>
        </p:spPr>
      </p:pic>
      <p:pic>
        <p:nvPicPr>
          <p:cNvPr id="8" name="Picture 13" descr="A picture containing person, person, kite, looking&#10;&#10;Description automatically generated">
            <a:extLst>
              <a:ext uri="{FF2B5EF4-FFF2-40B4-BE49-F238E27FC236}">
                <a16:creationId xmlns:a16="http://schemas.microsoft.com/office/drawing/2014/main" id="{58266BB1-290B-4023-9101-6E1BAFCE6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" y="3283255"/>
            <a:ext cx="2743200" cy="3962944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B9FF63E-213B-49F1-AE79-F2D451F6E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pic>
        <p:nvPicPr>
          <p:cNvPr id="14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6FFB8C93-07B2-4FE6-AA7F-03C11B548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2" y="145278"/>
            <a:ext cx="2743200" cy="3380898"/>
          </a:xfrm>
          <a:prstGeom prst="rect">
            <a:avLst/>
          </a:prstGeom>
        </p:spPr>
      </p:pic>
      <p:pic>
        <p:nvPicPr>
          <p:cNvPr id="18" name="Picture 20" descr="Icon&#10;&#10;Description automatically generated">
            <a:extLst>
              <a:ext uri="{FF2B5EF4-FFF2-40B4-BE49-F238E27FC236}">
                <a16:creationId xmlns:a16="http://schemas.microsoft.com/office/drawing/2014/main" id="{2C0B5DCC-C9CA-4C70-A108-B49835C4B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764" y="2265218"/>
            <a:ext cx="1219200" cy="1219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E38F0C5-3B76-4A40-B89B-FF234D6161D5}"/>
              </a:ext>
            </a:extLst>
          </p:cNvPr>
          <p:cNvSpPr/>
          <p:nvPr/>
        </p:nvSpPr>
        <p:spPr>
          <a:xfrm>
            <a:off x="5638800" y="247073"/>
            <a:ext cx="5761180" cy="5622635"/>
          </a:xfrm>
          <a:prstGeom prst="ellipse">
            <a:avLst/>
          </a:prstGeom>
          <a:solidFill>
            <a:srgbClr val="F2E3B3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0BBEB6-238A-47F2-BDA2-F9B7CE51E431}"/>
              </a:ext>
            </a:extLst>
          </p:cNvPr>
          <p:cNvSpPr/>
          <p:nvPr/>
        </p:nvSpPr>
        <p:spPr>
          <a:xfrm>
            <a:off x="5019676" y="782494"/>
            <a:ext cx="2285998" cy="2285997"/>
          </a:xfrm>
          <a:prstGeom prst="ellipse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7" descr="Icon&#10;&#10;Description automatically generated">
            <a:extLst>
              <a:ext uri="{FF2B5EF4-FFF2-40B4-BE49-F238E27FC236}">
                <a16:creationId xmlns:a16="http://schemas.microsoft.com/office/drawing/2014/main" id="{16EDA0E3-B67C-4502-9B8C-09BBEEB27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037" y="1249218"/>
            <a:ext cx="1369291" cy="135774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B7351F6-517C-41C4-9196-1D387D4751A1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0FB7691E-4E16-470B-9B19-3D7C223DB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5544126"/>
            <a:ext cx="872837" cy="849747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D49865A-46FE-469F-B022-5A1D1B84C318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2AA35F-84BE-49EF-8AEF-735C0DB58B8B}"/>
              </a:ext>
            </a:extLst>
          </p:cNvPr>
          <p:cNvSpPr/>
          <p:nvPr/>
        </p:nvSpPr>
        <p:spPr>
          <a:xfrm>
            <a:off x="6382039" y="4950402"/>
            <a:ext cx="1662544" cy="1627907"/>
          </a:xfrm>
          <a:prstGeom prst="ellipse">
            <a:avLst/>
          </a:prstGeom>
          <a:solidFill>
            <a:srgbClr val="F09435">
              <a:alpha val="66000"/>
            </a:srgbClr>
          </a:solidFill>
          <a:ln>
            <a:solidFill>
              <a:srgbClr val="F09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27DF21F3-33DC-4A9B-8115-D75AE6AA2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5673" y="5243945"/>
            <a:ext cx="1022928" cy="103447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0C16A4B-68CC-4A62-A6DC-D4A6CFA14897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1" descr="Icon&#10;&#10;Description automatically generated">
            <a:extLst>
              <a:ext uri="{FF2B5EF4-FFF2-40B4-BE49-F238E27FC236}">
                <a16:creationId xmlns:a16="http://schemas.microsoft.com/office/drawing/2014/main" id="{4AF8CA44-442A-4227-9E22-8A6664BF0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309" y="452581"/>
            <a:ext cx="1126837" cy="11268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FC1755-47B9-4AF3-8117-8F8D93665149}"/>
              </a:ext>
            </a:extLst>
          </p:cNvPr>
          <p:cNvSpPr txBox="1"/>
          <p:nvPr/>
        </p:nvSpPr>
        <p:spPr>
          <a:xfrm>
            <a:off x="1038647" y="2261277"/>
            <a:ext cx="4159938" cy="7694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TW Cen MT"/>
                <a:cs typeface="Calibri"/>
              </a:rPr>
              <a:t>PM CANVAS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73364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A6C1BE9-5997-4BEA-97C3-41E5C2A7A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518" y="6185045"/>
            <a:ext cx="1285875" cy="676275"/>
          </a:xfrm>
          <a:prstGeom prst="rect">
            <a:avLst/>
          </a:prstGeom>
        </p:spPr>
      </p:pic>
      <p:sp>
        <p:nvSpPr>
          <p:cNvPr id="2" name="Retângulo 4">
            <a:extLst>
              <a:ext uri="{FF2B5EF4-FFF2-40B4-BE49-F238E27FC236}">
                <a16:creationId xmlns:a16="http://schemas.microsoft.com/office/drawing/2014/main" id="{3721F138-E5FC-4E15-BA7E-7F49905275D4}"/>
              </a:ext>
            </a:extLst>
          </p:cNvPr>
          <p:cNvSpPr/>
          <p:nvPr/>
        </p:nvSpPr>
        <p:spPr>
          <a:xfrm>
            <a:off x="161829" y="395883"/>
            <a:ext cx="5733536" cy="2577233"/>
          </a:xfrm>
          <a:prstGeom prst="rect">
            <a:avLst/>
          </a:prstGeom>
          <a:noFill/>
          <a:ln w="38100">
            <a:solidFill>
              <a:srgbClr val="A9B2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6">
            <a:extLst>
              <a:ext uri="{FF2B5EF4-FFF2-40B4-BE49-F238E27FC236}">
                <a16:creationId xmlns:a16="http://schemas.microsoft.com/office/drawing/2014/main" id="{EC108E61-F467-4F8F-A5DB-36A6B0A9D6FC}"/>
              </a:ext>
            </a:extLst>
          </p:cNvPr>
          <p:cNvSpPr/>
          <p:nvPr/>
        </p:nvSpPr>
        <p:spPr>
          <a:xfrm>
            <a:off x="6287053" y="395883"/>
            <a:ext cx="5718115" cy="2577233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8">
            <a:extLst>
              <a:ext uri="{FF2B5EF4-FFF2-40B4-BE49-F238E27FC236}">
                <a16:creationId xmlns:a16="http://schemas.microsoft.com/office/drawing/2014/main" id="{BB708670-B19B-443C-B775-CCC0B4F18472}"/>
              </a:ext>
            </a:extLst>
          </p:cNvPr>
          <p:cNvSpPr/>
          <p:nvPr/>
        </p:nvSpPr>
        <p:spPr>
          <a:xfrm>
            <a:off x="161829" y="3355335"/>
            <a:ext cx="5733536" cy="3027504"/>
          </a:xfrm>
          <a:prstGeom prst="rect">
            <a:avLst/>
          </a:prstGeom>
          <a:noFill/>
          <a:ln w="38100">
            <a:solidFill>
              <a:srgbClr val="9CDB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Retângulo 10">
            <a:extLst>
              <a:ext uri="{FF2B5EF4-FFF2-40B4-BE49-F238E27FC236}">
                <a16:creationId xmlns:a16="http://schemas.microsoft.com/office/drawing/2014/main" id="{D941D559-87E7-47FE-B5A9-10268738B55C}"/>
              </a:ext>
            </a:extLst>
          </p:cNvPr>
          <p:cNvSpPr/>
          <p:nvPr/>
        </p:nvSpPr>
        <p:spPr>
          <a:xfrm>
            <a:off x="6288551" y="3355335"/>
            <a:ext cx="5716617" cy="3039049"/>
          </a:xfrm>
          <a:prstGeom prst="rect">
            <a:avLst/>
          </a:prstGeom>
          <a:noFill/>
          <a:ln w="38100">
            <a:solidFill>
              <a:srgbClr val="F2DE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CaixaDeTexto 12">
            <a:extLst>
              <a:ext uri="{FF2B5EF4-FFF2-40B4-BE49-F238E27FC236}">
                <a16:creationId xmlns:a16="http://schemas.microsoft.com/office/drawing/2014/main" id="{A919A578-57F1-404E-9520-8241E4D2C062}"/>
              </a:ext>
            </a:extLst>
          </p:cNvPr>
          <p:cNvSpPr txBox="1"/>
          <p:nvPr/>
        </p:nvSpPr>
        <p:spPr>
          <a:xfrm>
            <a:off x="3114283" y="991545"/>
            <a:ext cx="2613904" cy="166199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>
                <a:latin typeface="TW Cen MT"/>
              </a:rPr>
              <a:t>José Antônio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>
                <a:latin typeface="TW Cen MT"/>
              </a:rPr>
              <a:t>50 à 60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>
                <a:latin typeface="TW Cen MT"/>
              </a:rPr>
              <a:t>Aposentado.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>
                <a:latin typeface="TW Cen MT"/>
              </a:rPr>
              <a:t>Pouco familiarizado com tecnologia.</a:t>
            </a:r>
          </a:p>
          <a:p>
            <a:endParaRPr lang="pt-BR"/>
          </a:p>
        </p:txBody>
      </p:sp>
      <p:sp>
        <p:nvSpPr>
          <p:cNvPr id="7" name="CaixaDeTexto 14">
            <a:extLst>
              <a:ext uri="{FF2B5EF4-FFF2-40B4-BE49-F238E27FC236}">
                <a16:creationId xmlns:a16="http://schemas.microsoft.com/office/drawing/2014/main" id="{5BC60875-AEB7-40DB-A3E8-BBD0107C74A5}"/>
              </a:ext>
            </a:extLst>
          </p:cNvPr>
          <p:cNvSpPr txBox="1"/>
          <p:nvPr/>
        </p:nvSpPr>
        <p:spPr>
          <a:xfrm>
            <a:off x="6960903" y="1038266"/>
            <a:ext cx="4935597" cy="141577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i="1">
                <a:latin typeface="Century Gothic" panose="020B0502020202020204" pitchFamily="34" charset="0"/>
              </a:rPr>
              <a:t>José Antônio</a:t>
            </a:r>
          </a:p>
          <a:p>
            <a:endParaRPr lang="pt-BR" sz="1600" i="1">
              <a:latin typeface="Century Gothic" panose="020B0502020202020204" pitchFamily="34" charset="0"/>
            </a:endParaRPr>
          </a:p>
          <a:p>
            <a:r>
              <a:rPr lang="pt-BR" sz="1600" i="1">
                <a:latin typeface="Century Gothic"/>
              </a:rPr>
              <a:t>“</a:t>
            </a:r>
            <a:r>
              <a:rPr lang="pt-BR" i="1">
                <a:latin typeface="TW Cen MT"/>
              </a:rPr>
              <a:t>Por motivos de saúde estou a procura de pessoas dispostas a me ajudarem com as compras do dia a dia.”</a:t>
            </a:r>
          </a:p>
        </p:txBody>
      </p:sp>
      <p:sp>
        <p:nvSpPr>
          <p:cNvPr id="8" name="CaixaDeTexto 16">
            <a:extLst>
              <a:ext uri="{FF2B5EF4-FFF2-40B4-BE49-F238E27FC236}">
                <a16:creationId xmlns:a16="http://schemas.microsoft.com/office/drawing/2014/main" id="{0235A845-AE87-43B2-B769-3AFB77C7F3A9}"/>
              </a:ext>
            </a:extLst>
          </p:cNvPr>
          <p:cNvSpPr txBox="1"/>
          <p:nvPr/>
        </p:nvSpPr>
        <p:spPr>
          <a:xfrm>
            <a:off x="1593888" y="3598771"/>
            <a:ext cx="3039893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i="1">
                <a:latin typeface="Century Gothic" panose="020B0502020202020204" pitchFamily="34" charset="0"/>
              </a:rPr>
              <a:t>Dores e Necessidades</a:t>
            </a:r>
          </a:p>
        </p:txBody>
      </p:sp>
      <p:sp>
        <p:nvSpPr>
          <p:cNvPr id="9" name="CaixaDeTexto 18">
            <a:extLst>
              <a:ext uri="{FF2B5EF4-FFF2-40B4-BE49-F238E27FC236}">
                <a16:creationId xmlns:a16="http://schemas.microsoft.com/office/drawing/2014/main" id="{6B8C14E7-9A01-4FAE-A5BB-8A94F03F6DA4}"/>
              </a:ext>
            </a:extLst>
          </p:cNvPr>
          <p:cNvSpPr txBox="1"/>
          <p:nvPr/>
        </p:nvSpPr>
        <p:spPr>
          <a:xfrm>
            <a:off x="7489546" y="3594496"/>
            <a:ext cx="3039893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i="1">
                <a:latin typeface="Century Gothic" panose="020B0502020202020204" pitchFamily="34" charset="0"/>
              </a:rPr>
              <a:t>Soluções Potenciais</a:t>
            </a:r>
          </a:p>
        </p:txBody>
      </p:sp>
      <p:sp>
        <p:nvSpPr>
          <p:cNvPr id="10" name="CaixaDeTexto 20">
            <a:extLst>
              <a:ext uri="{FF2B5EF4-FFF2-40B4-BE49-F238E27FC236}">
                <a16:creationId xmlns:a16="http://schemas.microsoft.com/office/drawing/2014/main" id="{34C6A005-9A4A-4A96-B754-C8339141B3C4}"/>
              </a:ext>
            </a:extLst>
          </p:cNvPr>
          <p:cNvSpPr txBox="1"/>
          <p:nvPr/>
        </p:nvSpPr>
        <p:spPr>
          <a:xfrm>
            <a:off x="274847" y="3864193"/>
            <a:ext cx="5677223" cy="25430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Não consigo me deslocar até a farmácia(Mercado) por problemas no joelho.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O mercado fica muito longe.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Não tenho carro para me locomover.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Não gosto de sair de casa.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Só utiliza dinheiro para pagamento.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Os apps que eu conheço geralmente demoram demais para entregar na minha casa.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Não confio nas entregas dos apps convencionais</a:t>
            </a:r>
            <a:r>
              <a:rPr lang="pt-BR" sz="1600" dirty="0">
                <a:latin typeface="TW Cen MT"/>
              </a:rPr>
              <a:t>.</a:t>
            </a:r>
          </a:p>
          <a:p>
            <a:endParaRPr lang="pt-BR" sz="1600">
              <a:latin typeface="Century Gothic" panose="020B0502020202020204" pitchFamily="34" charset="0"/>
            </a:endParaRPr>
          </a:p>
        </p:txBody>
      </p:sp>
      <p:sp>
        <p:nvSpPr>
          <p:cNvPr id="11" name="CaixaDeTexto 22">
            <a:extLst>
              <a:ext uri="{FF2B5EF4-FFF2-40B4-BE49-F238E27FC236}">
                <a16:creationId xmlns:a16="http://schemas.microsoft.com/office/drawing/2014/main" id="{860E5579-FFDA-45DE-A26E-59A2CE502EEB}"/>
              </a:ext>
            </a:extLst>
          </p:cNvPr>
          <p:cNvSpPr txBox="1"/>
          <p:nvPr/>
        </p:nvSpPr>
        <p:spPr>
          <a:xfrm>
            <a:off x="6682372" y="3972080"/>
            <a:ext cx="5063873" cy="203132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TW Cen MT"/>
              </a:rPr>
              <a:t>Um site com prestações de serviços de entregas(Similar ao </a:t>
            </a:r>
            <a:r>
              <a:rPr lang="pt-BR" i="1" dirty="0" err="1">
                <a:latin typeface="TW Cen MT"/>
              </a:rPr>
              <a:t>Ifood</a:t>
            </a:r>
            <a:r>
              <a:rPr lang="pt-BR" i="1" dirty="0">
                <a:latin typeface="TW Cen MT"/>
              </a:rPr>
              <a:t>/Uber </a:t>
            </a:r>
            <a:r>
              <a:rPr lang="pt-BR" i="1" dirty="0" err="1">
                <a:latin typeface="TW Cen MT"/>
              </a:rPr>
              <a:t>eats</a:t>
            </a:r>
            <a:r>
              <a:rPr lang="pt-BR" i="1" dirty="0">
                <a:latin typeface="TW Cen MT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TW Cen MT"/>
              </a:rPr>
              <a:t>Processo de cadastros e classificação de pessoas para entregas.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TW Cen MT"/>
              </a:rPr>
              <a:t>Site com fácil acessibilidade e </a:t>
            </a:r>
            <a:r>
              <a:rPr lang="pt-BR" i="1" dirty="0" err="1">
                <a:latin typeface="TW Cen MT"/>
              </a:rPr>
              <a:t>intuitividade</a:t>
            </a:r>
            <a:r>
              <a:rPr lang="pt-BR" i="1" dirty="0">
                <a:latin typeface="TW Cen MT"/>
              </a:rPr>
              <a:t> para utilização.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TW Cen MT"/>
              </a:rPr>
              <a:t>App com entrega rápida e confiável. </a:t>
            </a:r>
          </a:p>
        </p:txBody>
      </p:sp>
      <p:pic>
        <p:nvPicPr>
          <p:cNvPr id="12" name="Imagem 24">
            <a:extLst>
              <a:ext uri="{FF2B5EF4-FFF2-40B4-BE49-F238E27FC236}">
                <a16:creationId xmlns:a16="http://schemas.microsoft.com/office/drawing/2014/main" id="{96EC8370-FA40-43D5-9B1A-4590E7BDD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0" y="851806"/>
            <a:ext cx="2767058" cy="181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92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FBC3E86-6A13-4CB5-9A8C-2F5B6BD4C813}"/>
              </a:ext>
            </a:extLst>
          </p:cNvPr>
          <p:cNvSpPr/>
          <p:nvPr/>
        </p:nvSpPr>
        <p:spPr>
          <a:xfrm>
            <a:off x="1898073" y="3387436"/>
            <a:ext cx="2643909" cy="196273"/>
          </a:xfrm>
          <a:prstGeom prst="roundRect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9" descr="Shape, circle&#10;&#10;Description automatically generated">
            <a:extLst>
              <a:ext uri="{FF2B5EF4-FFF2-40B4-BE49-F238E27FC236}">
                <a16:creationId xmlns:a16="http://schemas.microsoft.com/office/drawing/2014/main" id="{6FA5210C-63C8-4216-83E4-B4757FC03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491" y="3950120"/>
            <a:ext cx="2743200" cy="2837032"/>
          </a:xfrm>
          <a:prstGeom prst="rect">
            <a:avLst/>
          </a:prstGeom>
        </p:spPr>
      </p:pic>
      <p:pic>
        <p:nvPicPr>
          <p:cNvPr id="7" name="Picture 7" descr="A picture containing object, lamp, computer, cat&#10;&#10;Description automatically generated">
            <a:extLst>
              <a:ext uri="{FF2B5EF4-FFF2-40B4-BE49-F238E27FC236}">
                <a16:creationId xmlns:a16="http://schemas.microsoft.com/office/drawing/2014/main" id="{D6A950EE-A92B-4611-87F5-D1E3DD75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09" y="10163"/>
            <a:ext cx="2743200" cy="1780764"/>
          </a:xfrm>
          <a:prstGeom prst="rect">
            <a:avLst/>
          </a:prstGeom>
        </p:spPr>
      </p:pic>
      <p:pic>
        <p:nvPicPr>
          <p:cNvPr id="8" name="Picture 13" descr="A picture containing person, person, kite, looking&#10;&#10;Description automatically generated">
            <a:extLst>
              <a:ext uri="{FF2B5EF4-FFF2-40B4-BE49-F238E27FC236}">
                <a16:creationId xmlns:a16="http://schemas.microsoft.com/office/drawing/2014/main" id="{58266BB1-290B-4023-9101-6E1BAFCE6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" y="3283255"/>
            <a:ext cx="2743200" cy="3962944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B9FF63E-213B-49F1-AE79-F2D451F6E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pic>
        <p:nvPicPr>
          <p:cNvPr id="14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6FFB8C93-07B2-4FE6-AA7F-03C11B548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2" y="145278"/>
            <a:ext cx="2743200" cy="3380898"/>
          </a:xfrm>
          <a:prstGeom prst="rect">
            <a:avLst/>
          </a:prstGeom>
        </p:spPr>
      </p:pic>
      <p:pic>
        <p:nvPicPr>
          <p:cNvPr id="18" name="Picture 20" descr="Icon&#10;&#10;Description automatically generated">
            <a:extLst>
              <a:ext uri="{FF2B5EF4-FFF2-40B4-BE49-F238E27FC236}">
                <a16:creationId xmlns:a16="http://schemas.microsoft.com/office/drawing/2014/main" id="{2C0B5DCC-C9CA-4C70-A108-B49835C4B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764" y="2265218"/>
            <a:ext cx="1219200" cy="1219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E38F0C5-3B76-4A40-B89B-FF234D6161D5}"/>
              </a:ext>
            </a:extLst>
          </p:cNvPr>
          <p:cNvSpPr/>
          <p:nvPr/>
        </p:nvSpPr>
        <p:spPr>
          <a:xfrm>
            <a:off x="5638800" y="247073"/>
            <a:ext cx="5761180" cy="5622635"/>
          </a:xfrm>
          <a:prstGeom prst="ellipse">
            <a:avLst/>
          </a:prstGeom>
          <a:solidFill>
            <a:srgbClr val="F2E3B3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0BBEB6-238A-47F2-BDA2-F9B7CE51E431}"/>
              </a:ext>
            </a:extLst>
          </p:cNvPr>
          <p:cNvSpPr/>
          <p:nvPr/>
        </p:nvSpPr>
        <p:spPr>
          <a:xfrm>
            <a:off x="5019676" y="782494"/>
            <a:ext cx="2285998" cy="2285997"/>
          </a:xfrm>
          <a:prstGeom prst="ellipse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7" descr="Icon&#10;&#10;Description automatically generated">
            <a:extLst>
              <a:ext uri="{FF2B5EF4-FFF2-40B4-BE49-F238E27FC236}">
                <a16:creationId xmlns:a16="http://schemas.microsoft.com/office/drawing/2014/main" id="{16EDA0E3-B67C-4502-9B8C-09BBEEB27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037" y="1249218"/>
            <a:ext cx="1369291" cy="135774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B7351F6-517C-41C4-9196-1D387D4751A1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0FB7691E-4E16-470B-9B19-3D7C223DB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5544126"/>
            <a:ext cx="872837" cy="849747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D49865A-46FE-469F-B022-5A1D1B84C318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2AA35F-84BE-49EF-8AEF-735C0DB58B8B}"/>
              </a:ext>
            </a:extLst>
          </p:cNvPr>
          <p:cNvSpPr/>
          <p:nvPr/>
        </p:nvSpPr>
        <p:spPr>
          <a:xfrm>
            <a:off x="6382039" y="4950402"/>
            <a:ext cx="1662544" cy="1627907"/>
          </a:xfrm>
          <a:prstGeom prst="ellipse">
            <a:avLst/>
          </a:prstGeom>
          <a:solidFill>
            <a:srgbClr val="F09435">
              <a:alpha val="66000"/>
            </a:srgbClr>
          </a:solidFill>
          <a:ln>
            <a:solidFill>
              <a:srgbClr val="F09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27DF21F3-33DC-4A9B-8115-D75AE6AA2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5673" y="5243945"/>
            <a:ext cx="1022928" cy="103447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0C16A4B-68CC-4A62-A6DC-D4A6CFA14897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1" descr="Icon&#10;&#10;Description automatically generated">
            <a:extLst>
              <a:ext uri="{FF2B5EF4-FFF2-40B4-BE49-F238E27FC236}">
                <a16:creationId xmlns:a16="http://schemas.microsoft.com/office/drawing/2014/main" id="{4AF8CA44-442A-4227-9E22-8A6664BF0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309" y="452581"/>
            <a:ext cx="1126837" cy="11268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FC1755-47B9-4AF3-8117-8F8D93665149}"/>
              </a:ext>
            </a:extLst>
          </p:cNvPr>
          <p:cNvSpPr txBox="1"/>
          <p:nvPr/>
        </p:nvSpPr>
        <p:spPr>
          <a:xfrm>
            <a:off x="1038647" y="2261277"/>
            <a:ext cx="4159938" cy="7694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TW Cen MT"/>
                <a:cs typeface="Calibri"/>
              </a:rPr>
              <a:t>2º Proto-persona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25637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610</TotalTime>
  <Words>1025</Words>
  <Application>Microsoft Office PowerPoint</Application>
  <PresentationFormat>Widescreen</PresentationFormat>
  <Paragraphs>181</Paragraphs>
  <Slides>25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Century Gothic</vt:lpstr>
      <vt:lpstr>Tw Cen MT</vt:lpstr>
      <vt:lpstr>Tw Cen MT</vt:lpstr>
      <vt:lpstr>Whitney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Johan Gabriel</cp:lastModifiedBy>
  <cp:revision>2435</cp:revision>
  <dcterms:created xsi:type="dcterms:W3CDTF">2020-11-23T14:49:58Z</dcterms:created>
  <dcterms:modified xsi:type="dcterms:W3CDTF">2021-04-09T17:38:32Z</dcterms:modified>
</cp:coreProperties>
</file>